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4" r:id="rId32"/>
    <p:sldId id="287" r:id="rId3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1F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0" name="Rechtwinkliges Dreiec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de-DE" smtClean="0"/>
              <a:t>Titelmasterformat durch Klicken bearbeiten</a:t>
            </a:r>
            <a:endParaRPr kumimoji="0" lang="en-US"/>
          </a:p>
        </p:txBody>
      </p:sp>
      <p:sp>
        <p:nvSpPr>
          <p:cNvPr id="17" name="Unt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grpSp>
        <p:nvGrpSpPr>
          <p:cNvPr id="2" name="Gruppieren 1"/>
          <p:cNvGrpSpPr/>
          <p:nvPr/>
        </p:nvGrpSpPr>
        <p:grpSpPr>
          <a:xfrm>
            <a:off x="-3765" y="4953000"/>
            <a:ext cx="9147765" cy="1912088"/>
            <a:chOff x="-3765" y="4832896"/>
            <a:chExt cx="9147765" cy="2032192"/>
          </a:xfrm>
        </p:grpSpPr>
        <p:sp>
          <p:nvSpPr>
            <p:cNvPr id="7" name="Freihand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ihand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ihand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Gerade Verbindung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umsplatzhalter 29"/>
          <p:cNvSpPr>
            <a:spLocks noGrp="1"/>
          </p:cNvSpPr>
          <p:nvPr>
            <p:ph type="dt" sz="half" idx="10"/>
          </p:nvPr>
        </p:nvSpPr>
        <p:spPr/>
        <p:txBody>
          <a:bodyPr/>
          <a:lstStyle>
            <a:lvl1pPr>
              <a:defRPr>
                <a:solidFill>
                  <a:srgbClr val="FFFFFF"/>
                </a:solidFill>
              </a:defRPr>
            </a:lvl1pPr>
            <a:extLst/>
          </a:lstStyle>
          <a:p>
            <a:fld id="{3A0792DF-BC1A-415C-ABBC-6C81A2E68FC1}" type="datetimeFigureOut">
              <a:rPr lang="de-DE" smtClean="0"/>
              <a:t>21.11.2015</a:t>
            </a:fld>
            <a:endParaRPr lang="de-DE"/>
          </a:p>
        </p:txBody>
      </p:sp>
      <p:sp>
        <p:nvSpPr>
          <p:cNvPr id="19" name="Fußzeilenplatzhalter 18"/>
          <p:cNvSpPr>
            <a:spLocks noGrp="1"/>
          </p:cNvSpPr>
          <p:nvPr>
            <p:ph type="ftr" sz="quarter" idx="11"/>
          </p:nvPr>
        </p:nvSpPr>
        <p:spPr/>
        <p:txBody>
          <a:bodyPr/>
          <a:lstStyle>
            <a:lvl1pPr>
              <a:defRPr>
                <a:solidFill>
                  <a:schemeClr val="accent1">
                    <a:tint val="20000"/>
                  </a:schemeClr>
                </a:solidFill>
              </a:defRPr>
            </a:lvl1pPr>
            <a:extLst/>
          </a:lstStyle>
          <a:p>
            <a:endParaRPr lang="de-DE"/>
          </a:p>
        </p:txBody>
      </p:sp>
      <p:sp>
        <p:nvSpPr>
          <p:cNvPr id="27" name="Foliennummernplatzhalter 26"/>
          <p:cNvSpPr>
            <a:spLocks noGrp="1"/>
          </p:cNvSpPr>
          <p:nvPr>
            <p:ph type="sldNum" sz="quarter" idx="12"/>
          </p:nvPr>
        </p:nvSpPr>
        <p:spPr/>
        <p:txBody>
          <a:bodyPr/>
          <a:lstStyle>
            <a:lvl1pPr>
              <a:defRPr>
                <a:solidFill>
                  <a:srgbClr val="FFFFFF"/>
                </a:solidFill>
              </a:defRPr>
            </a:lvl1pPr>
            <a:extLst/>
          </a:lstStyle>
          <a:p>
            <a:fld id="{62206868-F337-4DD1-86C7-DD744F98B3E0}"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1481329"/>
            <a:ext cx="8229600" cy="4386071"/>
          </a:xfrm>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3A0792DF-BC1A-415C-ABBC-6C81A2E68FC1}" type="datetimeFigureOut">
              <a:rPr lang="de-DE" smtClean="0"/>
              <a:t>21.11.2015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62206868-F337-4DD1-86C7-DD744F98B3E0}"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4013" y="274640"/>
            <a:ext cx="1777470" cy="5592761"/>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41"/>
            <a:ext cx="6324600" cy="5592760"/>
          </a:xfrm>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3A0792DF-BC1A-415C-ABBC-6C81A2E68FC1}" type="datetimeFigureOut">
              <a:rPr lang="de-DE" smtClean="0"/>
              <a:t>21.11.2015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62206868-F337-4DD1-86C7-DD744F98B3E0}"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3A0792DF-BC1A-415C-ABBC-6C81A2E68FC1}" type="datetimeFigureOut">
              <a:rPr lang="de-DE" smtClean="0"/>
              <a:t>21.11.2015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62206868-F337-4DD1-86C7-DD744F98B3E0}" type="slidenum">
              <a:rPr lang="de-DE" smtClean="0"/>
              <a:t>‹Nr.›</a:t>
            </a:fld>
            <a:endParaRPr lang="de-DE"/>
          </a:p>
        </p:txBody>
      </p:sp>
      <p:sp>
        <p:nvSpPr>
          <p:cNvPr id="7" name="Titel 6"/>
          <p:cNvSpPr>
            <a:spLocks noGrp="1"/>
          </p:cNvSpPr>
          <p:nvPr>
            <p:ph type="title"/>
          </p:nvPr>
        </p:nvSpPr>
        <p:spPr/>
        <p:txBody>
          <a:bodyPr rtlCol="0"/>
          <a:lstStyle>
            <a:extLst/>
          </a:lstStyle>
          <a:p>
            <a:r>
              <a:rPr kumimoji="0" lang="de-DE" smtClean="0"/>
              <a:t>Titelmasterformat durch Klicken bearbeiten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extLst/>
          </a:lstStyle>
          <a:p>
            <a:fld id="{3A0792DF-BC1A-415C-ABBC-6C81A2E68FC1}" type="datetimeFigureOut">
              <a:rPr lang="de-DE" smtClean="0"/>
              <a:t>21.11.2015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62206868-F337-4DD1-86C7-DD744F98B3E0}" type="slidenum">
              <a:rPr lang="de-DE" smtClean="0"/>
              <a:t>‹Nr.›</a:t>
            </a:fld>
            <a:endParaRPr lang="de-DE"/>
          </a:p>
        </p:txBody>
      </p:sp>
      <p:sp>
        <p:nvSpPr>
          <p:cNvPr id="7" name="Eingekerbter Richtungspfeil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Eingekerbter Richtungspfeil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2">
        <a:schemeClr val="bg1"/>
      </p:bgRef>
    </p:bg>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3A0792DF-BC1A-415C-ABBC-6C81A2E68FC1}" type="datetimeFigureOut">
              <a:rPr lang="de-DE" smtClean="0"/>
              <a:t>21.11.2015</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62206868-F337-4DD1-86C7-DD744F98B3E0}" type="slidenum">
              <a:rPr lang="de-DE" smtClean="0"/>
              <a:t>‹Nr.›</a:t>
            </a:fld>
            <a:endParaRPr lang="de-DE"/>
          </a:p>
        </p:txBody>
      </p:sp>
      <p:sp>
        <p:nvSpPr>
          <p:cNvPr id="8" name="Titel 7"/>
          <p:cNvSpPr>
            <a:spLocks noGrp="1"/>
          </p:cNvSpPr>
          <p:nvPr>
            <p:ph type="title"/>
          </p:nvPr>
        </p:nvSpPr>
        <p:spPr/>
        <p:txBody>
          <a:bodyPr rtlCol="0"/>
          <a:lstStyle>
            <a:extLst/>
          </a:lstStyle>
          <a:p>
            <a:r>
              <a:rPr kumimoji="0" lang="de-DE" smtClean="0"/>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fld id="{3A0792DF-BC1A-415C-ABBC-6C81A2E68FC1}" type="datetimeFigureOut">
              <a:rPr lang="de-DE" smtClean="0"/>
              <a:t>21.11.2015</a:t>
            </a:fld>
            <a:endParaRPr lang="de-DE"/>
          </a:p>
        </p:txBody>
      </p:sp>
      <p:sp>
        <p:nvSpPr>
          <p:cNvPr id="8" name="Fußzeilenplatzhalter 7"/>
          <p:cNvSpPr>
            <a:spLocks noGrp="1"/>
          </p:cNvSpPr>
          <p:nvPr>
            <p:ph type="ftr" sz="quarter" idx="11"/>
          </p:nvPr>
        </p:nvSpPr>
        <p:spPr/>
        <p:txBody>
          <a:bodyPr/>
          <a:lstStyle>
            <a:extLst/>
          </a:lstStyle>
          <a:p>
            <a:endParaRPr lang="de-DE"/>
          </a:p>
        </p:txBody>
      </p:sp>
      <p:sp>
        <p:nvSpPr>
          <p:cNvPr id="9" name="Foliennummernplatzhalter 8"/>
          <p:cNvSpPr>
            <a:spLocks noGrp="1"/>
          </p:cNvSpPr>
          <p:nvPr>
            <p:ph type="sldNum" sz="quarter" idx="12"/>
          </p:nvPr>
        </p:nvSpPr>
        <p:spPr/>
        <p:txBody>
          <a:bodyPr/>
          <a:lstStyle>
            <a:extLst/>
          </a:lstStyle>
          <a:p>
            <a:fld id="{62206868-F337-4DD1-86C7-DD744F98B3E0}"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bg>
      <p:bgRef idx="1002">
        <a:schemeClr val="bg1"/>
      </p:bgRef>
    </p:bg>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extLst/>
          </a:lstStyle>
          <a:p>
            <a:fld id="{3A0792DF-BC1A-415C-ABBC-6C81A2E68FC1}" type="datetimeFigureOut">
              <a:rPr lang="de-DE" smtClean="0"/>
              <a:t>21.11.2015</a:t>
            </a:fld>
            <a:endParaRPr lang="de-DE"/>
          </a:p>
        </p:txBody>
      </p:sp>
      <p:sp>
        <p:nvSpPr>
          <p:cNvPr id="4" name="Fußzeilenplatzhalter 3"/>
          <p:cNvSpPr>
            <a:spLocks noGrp="1"/>
          </p:cNvSpPr>
          <p:nvPr>
            <p:ph type="ftr" sz="quarter" idx="11"/>
          </p:nvPr>
        </p:nvSpPr>
        <p:spPr/>
        <p:txBody>
          <a:bodyPr/>
          <a:lstStyle>
            <a:extLst/>
          </a:lstStyle>
          <a:p>
            <a:endParaRPr lang="de-DE"/>
          </a:p>
        </p:txBody>
      </p:sp>
      <p:sp>
        <p:nvSpPr>
          <p:cNvPr id="5" name="Foliennummernplatzhalter 4"/>
          <p:cNvSpPr>
            <a:spLocks noGrp="1"/>
          </p:cNvSpPr>
          <p:nvPr>
            <p:ph type="sldNum" sz="quarter" idx="12"/>
          </p:nvPr>
        </p:nvSpPr>
        <p:spPr/>
        <p:txBody>
          <a:bodyPr/>
          <a:lstStyle>
            <a:extLst/>
          </a:lstStyle>
          <a:p>
            <a:fld id="{62206868-F337-4DD1-86C7-DD744F98B3E0}" type="slidenum">
              <a:rPr lang="de-DE" smtClean="0"/>
              <a:t>‹Nr.›</a:t>
            </a:fld>
            <a:endParaRPr lang="de-DE"/>
          </a:p>
        </p:txBody>
      </p:sp>
      <p:sp>
        <p:nvSpPr>
          <p:cNvPr id="6" name="Titel 5"/>
          <p:cNvSpPr>
            <a:spLocks noGrp="1"/>
          </p:cNvSpPr>
          <p:nvPr>
            <p:ph type="title"/>
          </p:nvPr>
        </p:nvSpPr>
        <p:spPr/>
        <p:txBody>
          <a:bodyPr rtlCol="0"/>
          <a:lstStyle>
            <a:extLst/>
          </a:lstStyle>
          <a:p>
            <a:r>
              <a:rPr kumimoji="0" lang="de-DE" smtClean="0"/>
              <a:t>Titelmasterformat durch Klicken bearbeiten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extLst/>
          </a:lstStyle>
          <a:p>
            <a:fld id="{3A0792DF-BC1A-415C-ABBC-6C81A2E68FC1}" type="datetimeFigureOut">
              <a:rPr lang="de-DE" smtClean="0"/>
              <a:t>21.11.2015</a:t>
            </a:fld>
            <a:endParaRPr lang="de-DE"/>
          </a:p>
        </p:txBody>
      </p:sp>
      <p:sp>
        <p:nvSpPr>
          <p:cNvPr id="3" name="Fußzeilenplatzhalter 2"/>
          <p:cNvSpPr>
            <a:spLocks noGrp="1"/>
          </p:cNvSpPr>
          <p:nvPr>
            <p:ph type="ftr" sz="quarter" idx="11"/>
          </p:nvPr>
        </p:nvSpPr>
        <p:spPr/>
        <p:txBody>
          <a:bodyPr/>
          <a:lstStyle>
            <a:extLst/>
          </a:lstStyle>
          <a:p>
            <a:endParaRPr lang="de-DE"/>
          </a:p>
        </p:txBody>
      </p:sp>
      <p:sp>
        <p:nvSpPr>
          <p:cNvPr id="4" name="Foliennummernplatzhalter 3"/>
          <p:cNvSpPr>
            <a:spLocks noGrp="1"/>
          </p:cNvSpPr>
          <p:nvPr>
            <p:ph type="sldNum" sz="quarter" idx="12"/>
          </p:nvPr>
        </p:nvSpPr>
        <p:spPr/>
        <p:txBody>
          <a:bodyPr/>
          <a:lstStyle>
            <a:extLst/>
          </a:lstStyle>
          <a:p>
            <a:fld id="{62206868-F337-4DD1-86C7-DD744F98B3E0}"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a:xfrm>
            <a:off x="6727032" y="6407944"/>
            <a:ext cx="1920240" cy="365760"/>
          </a:xfrm>
        </p:spPr>
        <p:txBody>
          <a:bodyPr/>
          <a:lstStyle>
            <a:extLst/>
          </a:lstStyle>
          <a:p>
            <a:fld id="{3A0792DF-BC1A-415C-ABBC-6C81A2E68FC1}" type="datetimeFigureOut">
              <a:rPr lang="de-DE" smtClean="0"/>
              <a:t>21.11.2015</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62206868-F337-4DD1-86C7-DD744F98B3E0}"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Ref idx="1002">
        <a:schemeClr val="bg1"/>
      </p:bgRef>
    </p:bg>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de-DE" smtClean="0"/>
              <a:t>Textmasterformat bearbeiten</a:t>
            </a:r>
          </a:p>
        </p:txBody>
      </p:sp>
      <p:sp>
        <p:nvSpPr>
          <p:cNvPr id="3" name="Bildplatzhalt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de-DE" smtClean="0"/>
              <a:t>Bild durch Klicken auf Symbol hinzufügen</a:t>
            </a:r>
            <a:endParaRPr kumimoji="0" lang="en-US" dirty="0"/>
          </a:p>
        </p:txBody>
      </p:sp>
      <p:sp>
        <p:nvSpPr>
          <p:cNvPr id="5" name="Datumsplatzhalter 4"/>
          <p:cNvSpPr>
            <a:spLocks noGrp="1"/>
          </p:cNvSpPr>
          <p:nvPr>
            <p:ph type="dt" sz="half" idx="10"/>
          </p:nvPr>
        </p:nvSpPr>
        <p:spPr/>
        <p:txBody>
          <a:bodyPr/>
          <a:lstStyle>
            <a:lvl1pPr>
              <a:defRPr>
                <a:solidFill>
                  <a:schemeClr val="tx1"/>
                </a:solidFill>
              </a:defRPr>
            </a:lvl1pPr>
            <a:extLst/>
          </a:lstStyle>
          <a:p>
            <a:fld id="{3A0792DF-BC1A-415C-ABBC-6C81A2E68FC1}" type="datetimeFigureOut">
              <a:rPr lang="de-DE" smtClean="0"/>
              <a:t>21.11.2015</a:t>
            </a:fld>
            <a:endParaRPr lang="de-DE"/>
          </a:p>
        </p:txBody>
      </p:sp>
      <p:sp>
        <p:nvSpPr>
          <p:cNvPr id="6" name="Fußzeilenplatzhalt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de-DE"/>
          </a:p>
        </p:txBody>
      </p:sp>
      <p:sp>
        <p:nvSpPr>
          <p:cNvPr id="7" name="Foliennummernplatzhalter 6"/>
          <p:cNvSpPr>
            <a:spLocks noGrp="1"/>
          </p:cNvSpPr>
          <p:nvPr>
            <p:ph type="sldNum" sz="quarter" idx="12"/>
          </p:nvPr>
        </p:nvSpPr>
        <p:spPr/>
        <p:txBody>
          <a:bodyPr/>
          <a:lstStyle>
            <a:lvl1pPr>
              <a:defRPr>
                <a:solidFill>
                  <a:schemeClr val="tx1"/>
                </a:solidFill>
              </a:defRPr>
            </a:lvl1pPr>
            <a:extLst/>
          </a:lstStyle>
          <a:p>
            <a:fld id="{62206868-F337-4DD1-86C7-DD744F98B3E0}" type="slidenum">
              <a:rPr lang="de-DE" smtClean="0"/>
              <a:t>‹Nr.›</a:t>
            </a:fld>
            <a:endParaRPr lang="de-DE"/>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de-DE" smtClean="0"/>
              <a:t>Titelmasterformat durch Klicken bearbeiten</a:t>
            </a:r>
            <a:endParaRPr kumimoji="0" lang="en-US"/>
          </a:p>
        </p:txBody>
      </p:sp>
      <p:sp>
        <p:nvSpPr>
          <p:cNvPr id="8" name="Freihand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ihand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winkliges Dreiec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Gerade Verbindung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Eingekerbter Richtungspfeil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Eingekerbter Richtungspfeil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ihand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ihand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winkliges Dreiec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Gerade Verbindung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elplatzhalt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de-DE" smtClean="0"/>
              <a:t>Titelmasterformat durch Klicken bearbeiten</a:t>
            </a:r>
            <a:endParaRPr kumimoji="0" lang="en-US"/>
          </a:p>
        </p:txBody>
      </p:sp>
      <p:sp>
        <p:nvSpPr>
          <p:cNvPr id="30" name="Textplatzhalt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umsplatzhalt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A0792DF-BC1A-415C-ABBC-6C81A2E68FC1}" type="datetimeFigureOut">
              <a:rPr lang="de-DE" smtClean="0"/>
              <a:t>21.11.2015</a:t>
            </a:fld>
            <a:endParaRPr lang="de-DE"/>
          </a:p>
        </p:txBody>
      </p:sp>
      <p:sp>
        <p:nvSpPr>
          <p:cNvPr id="22" name="Fußzeilenplatzhalt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de-DE"/>
          </a:p>
        </p:txBody>
      </p:sp>
      <p:sp>
        <p:nvSpPr>
          <p:cNvPr id="18" name="Foliennummernplatzhalt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2206868-F337-4DD1-86C7-DD744F98B3E0}"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08720"/>
            <a:ext cx="7772400" cy="1829761"/>
          </a:xfrm>
        </p:spPr>
        <p:txBody>
          <a:bodyPr>
            <a:normAutofit/>
          </a:bodyPr>
          <a:lstStyle/>
          <a:p>
            <a:pPr algn="ctr"/>
            <a:r>
              <a:rPr lang="de-DE" dirty="0" smtClean="0"/>
              <a:t>Nachtragshaushalt, Planüberschreitungen</a:t>
            </a:r>
            <a:endParaRPr lang="de-DE" dirty="0"/>
          </a:p>
        </p:txBody>
      </p:sp>
      <p:sp>
        <p:nvSpPr>
          <p:cNvPr id="3" name="Untertitel 2"/>
          <p:cNvSpPr>
            <a:spLocks noGrp="1"/>
          </p:cNvSpPr>
          <p:nvPr>
            <p:ph type="subTitle" idx="1"/>
          </p:nvPr>
        </p:nvSpPr>
        <p:spPr>
          <a:xfrm>
            <a:off x="467544" y="2852936"/>
            <a:ext cx="8134672" cy="2160240"/>
          </a:xfrm>
        </p:spPr>
        <p:txBody>
          <a:bodyPr>
            <a:noAutofit/>
          </a:bodyPr>
          <a:lstStyle/>
          <a:p>
            <a:pPr algn="ctr"/>
            <a:r>
              <a:rPr lang="de-DE" sz="3200" dirty="0" smtClean="0"/>
              <a:t>Kämmerertagung Niederbayern/Oberpfalz</a:t>
            </a:r>
          </a:p>
          <a:p>
            <a:pPr algn="ctr"/>
            <a:r>
              <a:rPr lang="de-DE" sz="3200" dirty="0" smtClean="0"/>
              <a:t>24.11.2015 </a:t>
            </a:r>
          </a:p>
          <a:p>
            <a:pPr algn="ctr"/>
            <a:r>
              <a:rPr lang="de-DE" sz="3200" dirty="0" smtClean="0"/>
              <a:t>Stadthalle Deggendorf          </a:t>
            </a:r>
            <a:endParaRPr lang="de-DE" sz="3200" dirty="0"/>
          </a:p>
        </p:txBody>
      </p:sp>
    </p:spTree>
    <p:extLst>
      <p:ext uri="{BB962C8B-B14F-4D97-AF65-F5344CB8AC3E}">
        <p14:creationId xmlns:p14="http://schemas.microsoft.com/office/powerpoint/2010/main" val="1952661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DE" dirty="0" smtClean="0"/>
              <a:t>Mittel der Deckungsreserve dienen zur Vermeidung von über- und außerplan-               mäßigen Ausgaben des Verwaltungshaushalts</a:t>
            </a:r>
          </a:p>
          <a:p>
            <a:r>
              <a:rPr lang="de-DE" dirty="0" smtClean="0"/>
              <a:t>die Voraussetzungen für die Bewilligung von über- oder außerplanmäßigen Ausgaben des Verwaltungshaushalts müssen gegeben sein</a:t>
            </a:r>
          </a:p>
          <a:p>
            <a:r>
              <a:rPr lang="de-DE" dirty="0"/>
              <a:t>k</a:t>
            </a:r>
            <a:r>
              <a:rPr lang="de-DE" dirty="0" smtClean="0"/>
              <a:t>eine Inanspruchnahme für Ausgaben, die</a:t>
            </a:r>
          </a:p>
          <a:p>
            <a:pPr marL="109728" indent="0">
              <a:buNone/>
            </a:pPr>
            <a:r>
              <a:rPr lang="de-DE" dirty="0" smtClean="0"/>
              <a:t>   -  zwingend eine Nachtragshaushaltssatzung          	erfordern</a:t>
            </a:r>
          </a:p>
          <a:p>
            <a:pPr marL="109728" indent="0">
              <a:buNone/>
            </a:pPr>
            <a:r>
              <a:rPr lang="de-DE" dirty="0" smtClean="0"/>
              <a:t>	oder</a:t>
            </a:r>
          </a:p>
          <a:p>
            <a:pPr marL="109728" indent="0">
              <a:buNone/>
            </a:pPr>
            <a:r>
              <a:rPr lang="de-DE" dirty="0"/>
              <a:t> </a:t>
            </a:r>
            <a:r>
              <a:rPr lang="de-DE" dirty="0" smtClean="0"/>
              <a:t>  -  die nicht unabweisbar sind                                 </a:t>
            </a:r>
          </a:p>
          <a:p>
            <a:pPr marL="109728" indent="0">
              <a:buNone/>
            </a:pPr>
            <a:endParaRPr lang="de-DE" dirty="0"/>
          </a:p>
        </p:txBody>
      </p:sp>
      <p:sp>
        <p:nvSpPr>
          <p:cNvPr id="3" name="Titel 2"/>
          <p:cNvSpPr>
            <a:spLocks noGrp="1"/>
          </p:cNvSpPr>
          <p:nvPr>
            <p:ph type="title"/>
          </p:nvPr>
        </p:nvSpPr>
        <p:spPr/>
        <p:txBody>
          <a:bodyPr/>
          <a:lstStyle/>
          <a:p>
            <a:r>
              <a:rPr lang="de-DE" dirty="0" smtClean="0"/>
              <a:t>           Deckungsreserve</a:t>
            </a:r>
            <a:endParaRPr lang="de-DE" dirty="0"/>
          </a:p>
        </p:txBody>
      </p:sp>
    </p:spTree>
    <p:extLst>
      <p:ext uri="{BB962C8B-B14F-4D97-AF65-F5344CB8AC3E}">
        <p14:creationId xmlns:p14="http://schemas.microsoft.com/office/powerpoint/2010/main" val="3304183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DE" dirty="0" smtClean="0"/>
              <a:t>Die Zuständigkeit für die Inanspruchnahme richtet sich nach der Zuständigkeit für die Bewilligung der über- oder außerplanmäßigen Ausgaben, die vermieden werden sollen</a:t>
            </a:r>
          </a:p>
          <a:p>
            <a:r>
              <a:rPr lang="de-DE" dirty="0"/>
              <a:t>d</a:t>
            </a:r>
            <a:r>
              <a:rPr lang="de-DE" dirty="0" smtClean="0"/>
              <a:t>ie Deckungsreserve wird durch Sollüber-                                   </a:t>
            </a:r>
            <a:r>
              <a:rPr lang="de-DE" dirty="0" err="1" smtClean="0"/>
              <a:t>tragung</a:t>
            </a:r>
            <a:r>
              <a:rPr lang="de-DE" dirty="0" smtClean="0"/>
              <a:t> (=Änderung der Haushaltsansätze) in Anspruch genommen</a:t>
            </a:r>
          </a:p>
          <a:p>
            <a:r>
              <a:rPr lang="de-DE" dirty="0" smtClean="0"/>
              <a:t>Änderungen der Haushaltsansätze werden durch Buchungsanordnungen angeordnet</a:t>
            </a:r>
          </a:p>
          <a:p>
            <a:r>
              <a:rPr lang="de-DE" dirty="0"/>
              <a:t>d</a:t>
            </a:r>
            <a:r>
              <a:rPr lang="de-DE" dirty="0" smtClean="0"/>
              <a:t>ie so gedeckten Mehrausgaben werden also planmäßige Ausgaben </a:t>
            </a:r>
            <a:endParaRPr lang="de-DE" dirty="0"/>
          </a:p>
        </p:txBody>
      </p:sp>
      <p:sp>
        <p:nvSpPr>
          <p:cNvPr id="3" name="Titel 2"/>
          <p:cNvSpPr>
            <a:spLocks noGrp="1"/>
          </p:cNvSpPr>
          <p:nvPr>
            <p:ph type="title"/>
          </p:nvPr>
        </p:nvSpPr>
        <p:spPr/>
        <p:txBody>
          <a:bodyPr/>
          <a:lstStyle/>
          <a:p>
            <a:r>
              <a:rPr lang="de-DE" dirty="0" smtClean="0"/>
              <a:t>          Deckungsreserve</a:t>
            </a:r>
            <a:endParaRPr lang="de-DE" dirty="0"/>
          </a:p>
        </p:txBody>
      </p:sp>
    </p:spTree>
    <p:extLst>
      <p:ext uri="{BB962C8B-B14F-4D97-AF65-F5344CB8AC3E}">
        <p14:creationId xmlns:p14="http://schemas.microsoft.com/office/powerpoint/2010/main" val="3283306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DE" dirty="0"/>
              <a:t>d</a:t>
            </a:r>
            <a:r>
              <a:rPr lang="de-DE" dirty="0" smtClean="0"/>
              <a:t>ie flexible Haushaltsführung ist auf Abweichungen vom Haushaltsplan von begrenzter Bedeutung beschränkt</a:t>
            </a:r>
          </a:p>
          <a:p>
            <a:r>
              <a:rPr lang="de-DE" dirty="0"/>
              <a:t>b</a:t>
            </a:r>
            <a:r>
              <a:rPr lang="de-DE" dirty="0" smtClean="0"/>
              <a:t>ei weitergehenden Änderungen ist es erforderlich, die Haushaltssatzung durch eine andere Satzung zu ändern </a:t>
            </a:r>
          </a:p>
          <a:p>
            <a:r>
              <a:rPr lang="de-DE" dirty="0"/>
              <a:t>d</a:t>
            </a:r>
            <a:r>
              <a:rPr lang="de-DE" dirty="0" smtClean="0"/>
              <a:t>ie Haushaltssatzung kann auch mehrmals bis zum Ablauf des Haushaltsjahres geändert werden</a:t>
            </a:r>
          </a:p>
          <a:p>
            <a:r>
              <a:rPr lang="de-DE" dirty="0" smtClean="0"/>
              <a:t>Spätester Termin für die amtliche Bekanntmachung ist der 31.12.</a:t>
            </a:r>
            <a:endParaRPr lang="de-DE" dirty="0"/>
          </a:p>
        </p:txBody>
      </p:sp>
      <p:sp>
        <p:nvSpPr>
          <p:cNvPr id="3" name="Titel 2"/>
          <p:cNvSpPr>
            <a:spLocks noGrp="1"/>
          </p:cNvSpPr>
          <p:nvPr>
            <p:ph type="title"/>
          </p:nvPr>
        </p:nvSpPr>
        <p:spPr/>
        <p:txBody>
          <a:bodyPr/>
          <a:lstStyle/>
          <a:p>
            <a:r>
              <a:rPr lang="de-DE" dirty="0" smtClean="0"/>
              <a:t>   Nachtragshaushaltssatzung</a:t>
            </a:r>
            <a:endParaRPr lang="de-DE" dirty="0"/>
          </a:p>
        </p:txBody>
      </p:sp>
    </p:spTree>
    <p:extLst>
      <p:ext uri="{BB962C8B-B14F-4D97-AF65-F5344CB8AC3E}">
        <p14:creationId xmlns:p14="http://schemas.microsoft.com/office/powerpoint/2010/main" val="30793318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109728" indent="0">
              <a:buNone/>
            </a:pPr>
            <a:r>
              <a:rPr lang="de-DE" dirty="0"/>
              <a:t>e</a:t>
            </a:r>
            <a:r>
              <a:rPr lang="de-DE" dirty="0" smtClean="0"/>
              <a:t>ine Nachtragshaushaltssatzung ist erforderlich, wenn</a:t>
            </a:r>
          </a:p>
          <a:p>
            <a:pPr>
              <a:buFont typeface="Symbol" panose="05050102010706020507" pitchFamily="18" charset="2"/>
              <a:buChar char="-"/>
            </a:pPr>
            <a:r>
              <a:rPr lang="de-DE" dirty="0" smtClean="0"/>
              <a:t>einer der in Art. 68 Abs. 2 Nr. 1 – 3 GO genannten Fälle vorliegt </a:t>
            </a:r>
          </a:p>
          <a:p>
            <a:pPr marL="109728" indent="0">
              <a:buNone/>
            </a:pPr>
            <a:r>
              <a:rPr lang="de-DE" dirty="0" smtClean="0"/>
              <a:t>oder </a:t>
            </a:r>
          </a:p>
          <a:p>
            <a:pPr>
              <a:buFont typeface="Symbol" panose="05050102010706020507" pitchFamily="18" charset="2"/>
              <a:buChar char="-"/>
            </a:pPr>
            <a:r>
              <a:rPr lang="de-DE" dirty="0" smtClean="0"/>
              <a:t>der Stellenplan zu ändern ist (Art. 68 Abs. 2 Nr. 4 GO)</a:t>
            </a:r>
          </a:p>
          <a:p>
            <a:pPr marL="109728" indent="0">
              <a:buNone/>
            </a:pPr>
            <a:r>
              <a:rPr lang="de-DE" dirty="0" smtClean="0"/>
              <a:t>und</a:t>
            </a:r>
          </a:p>
          <a:p>
            <a:pPr marL="109728" indent="0">
              <a:buNone/>
            </a:pPr>
            <a:r>
              <a:rPr lang="de-DE" dirty="0"/>
              <a:t> </a:t>
            </a:r>
            <a:r>
              <a:rPr lang="de-DE" dirty="0" smtClean="0"/>
              <a:t>  kein Ausnahmefall nach Art. 68 Abs. 3 GO</a:t>
            </a:r>
          </a:p>
          <a:p>
            <a:pPr marL="109728" indent="0">
              <a:buNone/>
            </a:pPr>
            <a:r>
              <a:rPr lang="de-DE" dirty="0"/>
              <a:t> </a:t>
            </a:r>
            <a:r>
              <a:rPr lang="de-DE" dirty="0" smtClean="0"/>
              <a:t>  gegeben ist</a:t>
            </a:r>
          </a:p>
        </p:txBody>
      </p:sp>
      <p:sp>
        <p:nvSpPr>
          <p:cNvPr id="3" name="Titel 2"/>
          <p:cNvSpPr>
            <a:spLocks noGrp="1"/>
          </p:cNvSpPr>
          <p:nvPr>
            <p:ph type="title"/>
          </p:nvPr>
        </p:nvSpPr>
        <p:spPr/>
        <p:txBody>
          <a:bodyPr/>
          <a:lstStyle/>
          <a:p>
            <a:r>
              <a:rPr lang="de-DE" dirty="0" smtClean="0"/>
              <a:t>   Nachtragshaushaltssatzung</a:t>
            </a:r>
            <a:endParaRPr lang="de-DE" dirty="0"/>
          </a:p>
        </p:txBody>
      </p:sp>
    </p:spTree>
    <p:extLst>
      <p:ext uri="{BB962C8B-B14F-4D97-AF65-F5344CB8AC3E}">
        <p14:creationId xmlns:p14="http://schemas.microsoft.com/office/powerpoint/2010/main" val="39642036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pPr marL="109728" indent="0">
              <a:buNone/>
            </a:pPr>
            <a:r>
              <a:rPr lang="de-DE" dirty="0" smtClean="0"/>
              <a:t>Darüber hinaus ist eine Nachtragshaushalts-           </a:t>
            </a:r>
            <a:r>
              <a:rPr lang="de-DE" dirty="0" err="1" smtClean="0"/>
              <a:t>satzung</a:t>
            </a:r>
            <a:r>
              <a:rPr lang="de-DE" dirty="0" smtClean="0"/>
              <a:t> immer erforderlich, wenn Festsetzungen der Haushaltssatzung nach Art. 63 Abs. 2 GO geändert werden müssen</a:t>
            </a:r>
          </a:p>
          <a:p>
            <a:r>
              <a:rPr lang="de-DE" dirty="0" smtClean="0"/>
              <a:t>Gesamtbetrag der vorgesehenen Kreditaufnahmen für Investitionen und Investitionsförderungsmaßnahmen</a:t>
            </a:r>
          </a:p>
          <a:p>
            <a:r>
              <a:rPr lang="de-DE" dirty="0" smtClean="0"/>
              <a:t>Gesamtbetrag der Verpflichtungsermächtigungen</a:t>
            </a:r>
          </a:p>
          <a:p>
            <a:r>
              <a:rPr lang="de-DE" dirty="0" smtClean="0"/>
              <a:t>Höchstbetrag der Kassenkredite</a:t>
            </a:r>
          </a:p>
          <a:p>
            <a:r>
              <a:rPr lang="de-DE" dirty="0" smtClean="0"/>
              <a:t>Hebesätze für die Realsteuern</a:t>
            </a:r>
          </a:p>
          <a:p>
            <a:endParaRPr lang="de-DE" dirty="0" smtClean="0"/>
          </a:p>
          <a:p>
            <a:endParaRPr lang="de-DE" dirty="0"/>
          </a:p>
        </p:txBody>
      </p:sp>
      <p:sp>
        <p:nvSpPr>
          <p:cNvPr id="3" name="Titel 2"/>
          <p:cNvSpPr>
            <a:spLocks noGrp="1"/>
          </p:cNvSpPr>
          <p:nvPr>
            <p:ph type="title"/>
          </p:nvPr>
        </p:nvSpPr>
        <p:spPr/>
        <p:txBody>
          <a:bodyPr/>
          <a:lstStyle/>
          <a:p>
            <a:r>
              <a:rPr lang="de-DE" dirty="0" smtClean="0"/>
              <a:t>   Nachtragshaushaltssatzung</a:t>
            </a:r>
            <a:endParaRPr lang="de-DE" dirty="0"/>
          </a:p>
        </p:txBody>
      </p:sp>
    </p:spTree>
    <p:extLst>
      <p:ext uri="{BB962C8B-B14F-4D97-AF65-F5344CB8AC3E}">
        <p14:creationId xmlns:p14="http://schemas.microsoft.com/office/powerpoint/2010/main" val="3828724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pPr marL="109728" indent="0">
              <a:buNone/>
            </a:pPr>
            <a:r>
              <a:rPr lang="de-DE" dirty="0" smtClean="0">
                <a:solidFill>
                  <a:srgbClr val="FF0000"/>
                </a:solidFill>
              </a:rPr>
              <a:t>Art. 68 Abs. 2 Nr. 1 GO: … wenn sich zeigt, dass trotz Ausnutzung jeder Sparmöglichkeit ein Fehlbetrag entstehen wird und der Haushaltsausgleich nur durch eine Änderung der Haushaltssatzung erreicht werden kann,…</a:t>
            </a:r>
          </a:p>
          <a:p>
            <a:pPr marL="109728" indent="0">
              <a:buNone/>
            </a:pPr>
            <a:endParaRPr lang="de-DE" dirty="0" smtClean="0">
              <a:solidFill>
                <a:srgbClr val="FF0000"/>
              </a:solidFill>
            </a:endParaRPr>
          </a:p>
          <a:p>
            <a:r>
              <a:rPr lang="de-DE" dirty="0" smtClean="0"/>
              <a:t>Bei drohender Gefährdung des Haushalts-                        </a:t>
            </a:r>
            <a:r>
              <a:rPr lang="de-DE" dirty="0" err="1" smtClean="0"/>
              <a:t>ausgleichs</a:t>
            </a:r>
            <a:r>
              <a:rPr lang="de-DE" dirty="0" smtClean="0"/>
              <a:t> zunächst Einsparungen prüfen</a:t>
            </a:r>
          </a:p>
          <a:p>
            <a:r>
              <a:rPr lang="de-DE" dirty="0"/>
              <a:t>g</a:t>
            </a:r>
            <a:r>
              <a:rPr lang="de-DE" dirty="0" smtClean="0"/>
              <a:t>gf. haushaltswirtschaftliche Sperre</a:t>
            </a:r>
          </a:p>
          <a:p>
            <a:r>
              <a:rPr lang="de-DE" dirty="0" smtClean="0"/>
              <a:t>Beschaffung zusätzlicher Einnahmen (beachte Rangfolge nach Art. 62 Abs. 2 GO)</a:t>
            </a:r>
            <a:endParaRPr lang="de-DE" dirty="0"/>
          </a:p>
        </p:txBody>
      </p:sp>
      <p:sp>
        <p:nvSpPr>
          <p:cNvPr id="3" name="Titel 2"/>
          <p:cNvSpPr>
            <a:spLocks noGrp="1"/>
          </p:cNvSpPr>
          <p:nvPr>
            <p:ph type="title"/>
          </p:nvPr>
        </p:nvSpPr>
        <p:spPr/>
        <p:txBody>
          <a:bodyPr/>
          <a:lstStyle/>
          <a:p>
            <a:r>
              <a:rPr lang="de-DE" dirty="0" smtClean="0"/>
              <a:t>   Fälle des Art. 68 Abs. 2 GO</a:t>
            </a:r>
            <a:endParaRPr lang="de-DE" dirty="0"/>
          </a:p>
        </p:txBody>
      </p:sp>
    </p:spTree>
    <p:extLst>
      <p:ext uri="{BB962C8B-B14F-4D97-AF65-F5344CB8AC3E}">
        <p14:creationId xmlns:p14="http://schemas.microsoft.com/office/powerpoint/2010/main" val="3872573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r>
              <a:rPr lang="de-DE" dirty="0"/>
              <a:t>e</a:t>
            </a:r>
            <a:r>
              <a:rPr lang="de-DE" dirty="0" smtClean="0"/>
              <a:t>ine Anhebung der Hebesätze für die Real-                 steuern ist nur im Rahmen einer Nachtrags-     </a:t>
            </a:r>
            <a:r>
              <a:rPr lang="de-DE" dirty="0" err="1" smtClean="0"/>
              <a:t>haushaltssatzung</a:t>
            </a:r>
            <a:r>
              <a:rPr lang="de-DE" dirty="0" smtClean="0"/>
              <a:t> und nur wenn diese bis zum 30. Juni des laufenden  Haushaltsjahres beschlossen wird möglich</a:t>
            </a:r>
          </a:p>
          <a:p>
            <a:r>
              <a:rPr lang="de-DE" dirty="0"/>
              <a:t>e</a:t>
            </a:r>
            <a:r>
              <a:rPr lang="de-DE" dirty="0" smtClean="0"/>
              <a:t>in Haushaltsausgleich durch die Aufnahme zusätzlicher Kredite ist nur im Rahmen einer Nachtragshaushaltssatzung  unter den Voraussetzungen des Art. 71 GO möglich</a:t>
            </a:r>
          </a:p>
          <a:p>
            <a:r>
              <a:rPr lang="de-DE" dirty="0" smtClean="0"/>
              <a:t>Keine Nachtragshaushaltssatzung bei einem unbedeutenden Fehlbetrag erforderlich (Regelung in der Geschäftsordnung zu empfehlen)</a:t>
            </a:r>
            <a:endParaRPr lang="de-DE" dirty="0"/>
          </a:p>
        </p:txBody>
      </p:sp>
      <p:sp>
        <p:nvSpPr>
          <p:cNvPr id="3" name="Titel 2"/>
          <p:cNvSpPr>
            <a:spLocks noGrp="1"/>
          </p:cNvSpPr>
          <p:nvPr>
            <p:ph type="title"/>
          </p:nvPr>
        </p:nvSpPr>
        <p:spPr/>
        <p:txBody>
          <a:bodyPr/>
          <a:lstStyle/>
          <a:p>
            <a:r>
              <a:rPr lang="de-DE" dirty="0" smtClean="0"/>
              <a:t>   Fälle des Art. 68 Abs. 2 GO</a:t>
            </a:r>
            <a:endParaRPr lang="de-DE" dirty="0"/>
          </a:p>
        </p:txBody>
      </p:sp>
    </p:spTree>
    <p:extLst>
      <p:ext uri="{BB962C8B-B14F-4D97-AF65-F5344CB8AC3E}">
        <p14:creationId xmlns:p14="http://schemas.microsoft.com/office/powerpoint/2010/main" val="42297909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109728" indent="0">
              <a:buNone/>
            </a:pPr>
            <a:endParaRPr lang="de-DE" dirty="0" smtClean="0">
              <a:solidFill>
                <a:srgbClr val="FF0000"/>
              </a:solidFill>
            </a:endParaRPr>
          </a:p>
          <a:p>
            <a:pPr marL="109728" indent="0">
              <a:buNone/>
            </a:pPr>
            <a:r>
              <a:rPr lang="de-DE" dirty="0" smtClean="0">
                <a:solidFill>
                  <a:srgbClr val="FF0000"/>
                </a:solidFill>
              </a:rPr>
              <a:t>Art. 68 Abs. 2 Nr. 2 GO: … wenn bisher nicht veranschlagte oder zusätzliche einzelne Auf-    </a:t>
            </a:r>
            <a:r>
              <a:rPr lang="de-DE" dirty="0" err="1" smtClean="0">
                <a:solidFill>
                  <a:srgbClr val="FF0000"/>
                </a:solidFill>
              </a:rPr>
              <a:t>wendungen</a:t>
            </a:r>
            <a:r>
              <a:rPr lang="de-DE" dirty="0" smtClean="0">
                <a:solidFill>
                  <a:srgbClr val="FF0000"/>
                </a:solidFill>
              </a:rPr>
              <a:t> und Auszahlungen bzw. Ausgaben in einem im Verhältnis zu den Gesamtaufwendungen und –</a:t>
            </a:r>
            <a:r>
              <a:rPr lang="de-DE" dirty="0" err="1" smtClean="0">
                <a:solidFill>
                  <a:srgbClr val="FF0000"/>
                </a:solidFill>
              </a:rPr>
              <a:t>auszahlungen</a:t>
            </a:r>
            <a:r>
              <a:rPr lang="de-DE" dirty="0" smtClean="0">
                <a:solidFill>
                  <a:srgbClr val="FF0000"/>
                </a:solidFill>
              </a:rPr>
              <a:t> bzw. Gesamtausgaben des Haushaltsplans erheblichen Umfang geleistet werden müssen, …</a:t>
            </a:r>
            <a:endParaRPr lang="de-DE" dirty="0">
              <a:solidFill>
                <a:srgbClr val="FF0000"/>
              </a:solidFill>
            </a:endParaRPr>
          </a:p>
        </p:txBody>
      </p:sp>
      <p:sp>
        <p:nvSpPr>
          <p:cNvPr id="3" name="Titel 2"/>
          <p:cNvSpPr>
            <a:spLocks noGrp="1"/>
          </p:cNvSpPr>
          <p:nvPr>
            <p:ph type="title"/>
          </p:nvPr>
        </p:nvSpPr>
        <p:spPr/>
        <p:txBody>
          <a:bodyPr/>
          <a:lstStyle/>
          <a:p>
            <a:r>
              <a:rPr lang="de-DE" dirty="0" smtClean="0"/>
              <a:t>   Fälle des Art. 68 Abs. 2 GO</a:t>
            </a:r>
            <a:endParaRPr lang="de-DE" dirty="0"/>
          </a:p>
        </p:txBody>
      </p:sp>
    </p:spTree>
    <p:extLst>
      <p:ext uri="{BB962C8B-B14F-4D97-AF65-F5344CB8AC3E}">
        <p14:creationId xmlns:p14="http://schemas.microsoft.com/office/powerpoint/2010/main" val="19511739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DE" dirty="0"/>
              <a:t>w</a:t>
            </a:r>
            <a:r>
              <a:rPr lang="de-DE" dirty="0" smtClean="0"/>
              <a:t>enn durch solche Vorgänge erhebliche Verschiebungen in der Relation der Ausgabe-   </a:t>
            </a:r>
            <a:r>
              <a:rPr lang="de-DE" dirty="0" err="1" smtClean="0"/>
              <a:t>ansätze</a:t>
            </a:r>
            <a:r>
              <a:rPr lang="de-DE" dirty="0" smtClean="0"/>
              <a:t> untereinander </a:t>
            </a:r>
            <a:r>
              <a:rPr lang="de-DE" dirty="0" err="1" smtClean="0"/>
              <a:t>auftreten,kann</a:t>
            </a:r>
            <a:r>
              <a:rPr lang="de-DE" dirty="0" smtClean="0"/>
              <a:t> dies zu   einer Veränderung der Ausgabeschwerpunkte des Haushalts führen</a:t>
            </a:r>
          </a:p>
          <a:p>
            <a:r>
              <a:rPr lang="de-DE" dirty="0"/>
              <a:t>e</a:t>
            </a:r>
            <a:r>
              <a:rPr lang="de-DE" dirty="0" smtClean="0"/>
              <a:t>ine Gefährdung des Haushaltsausgleichs muss nicht zu befürchten sein</a:t>
            </a:r>
          </a:p>
          <a:p>
            <a:r>
              <a:rPr lang="de-DE" dirty="0" smtClean="0"/>
              <a:t>Die Beurteilung der Erheblichkeit obliegt der Gemeinde ( in der Geschäftsordnung wird eine Betragshöhe in € oder in v.H. bezogen auf das Gesamthaushaltsvolumen festgelegt)</a:t>
            </a:r>
          </a:p>
          <a:p>
            <a:r>
              <a:rPr lang="de-DE" dirty="0"/>
              <a:t>b</a:t>
            </a:r>
            <a:r>
              <a:rPr lang="de-DE" dirty="0" smtClean="0"/>
              <a:t>ei nicht veranschlagten Tilgungsbeträgen im Rahmen einer Umschuldung ist keine Nachtrags-     </a:t>
            </a:r>
            <a:r>
              <a:rPr lang="de-DE" dirty="0" err="1" smtClean="0"/>
              <a:t>haushaltssatzung</a:t>
            </a:r>
            <a:r>
              <a:rPr lang="de-DE" dirty="0" smtClean="0"/>
              <a:t> erforderlich</a:t>
            </a:r>
          </a:p>
          <a:p>
            <a:pPr marL="109728" indent="0">
              <a:buNone/>
            </a:pPr>
            <a:endParaRPr lang="de-DE" dirty="0" smtClean="0"/>
          </a:p>
          <a:p>
            <a:endParaRPr lang="de-DE" dirty="0"/>
          </a:p>
        </p:txBody>
      </p:sp>
      <p:sp>
        <p:nvSpPr>
          <p:cNvPr id="3" name="Titel 2"/>
          <p:cNvSpPr>
            <a:spLocks noGrp="1"/>
          </p:cNvSpPr>
          <p:nvPr>
            <p:ph type="title"/>
          </p:nvPr>
        </p:nvSpPr>
        <p:spPr/>
        <p:txBody>
          <a:bodyPr/>
          <a:lstStyle/>
          <a:p>
            <a:r>
              <a:rPr lang="de-DE" dirty="0" smtClean="0"/>
              <a:t>   Fälle des Art. 68 Abs. 2 GO</a:t>
            </a:r>
            <a:endParaRPr lang="de-DE" dirty="0"/>
          </a:p>
        </p:txBody>
      </p:sp>
    </p:spTree>
    <p:extLst>
      <p:ext uri="{BB962C8B-B14F-4D97-AF65-F5344CB8AC3E}">
        <p14:creationId xmlns:p14="http://schemas.microsoft.com/office/powerpoint/2010/main" val="2883025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85000" lnSpcReduction="20000"/>
          </a:bodyPr>
          <a:lstStyle/>
          <a:p>
            <a:pPr marL="109728" indent="0">
              <a:buNone/>
            </a:pPr>
            <a:r>
              <a:rPr lang="de-DE" dirty="0" smtClean="0"/>
              <a:t>Beispiel zu Art 68 Abs. 2 Nr. 2 GO:</a:t>
            </a:r>
          </a:p>
          <a:p>
            <a:pPr marL="109728" indent="0">
              <a:buNone/>
            </a:pPr>
            <a:endParaRPr lang="de-DE" dirty="0" smtClean="0"/>
          </a:p>
          <a:p>
            <a:pPr marL="109728" indent="0">
              <a:buNone/>
            </a:pPr>
            <a:r>
              <a:rPr lang="de-DE" dirty="0" smtClean="0"/>
              <a:t>Im Haushaltsplan der Gemeinde (5000 Einwohner) sind u.a. vorgesehen:</a:t>
            </a:r>
          </a:p>
          <a:p>
            <a:pPr marL="109728" indent="0">
              <a:buNone/>
            </a:pPr>
            <a:endParaRPr lang="de-DE" dirty="0" smtClean="0"/>
          </a:p>
          <a:p>
            <a:pPr marL="109728" indent="0">
              <a:buNone/>
            </a:pPr>
            <a:r>
              <a:rPr lang="de-DE" dirty="0" smtClean="0"/>
              <a:t>100.000 € für den allgemeinen Grunderwerb</a:t>
            </a:r>
          </a:p>
          <a:p>
            <a:pPr marL="109728" indent="0">
              <a:buNone/>
            </a:pPr>
            <a:r>
              <a:rPr lang="de-DE" dirty="0" smtClean="0"/>
              <a:t>1.500.000 € für Bau von gemeindlichen </a:t>
            </a:r>
            <a:r>
              <a:rPr lang="de-DE" dirty="0"/>
              <a:t>W</a:t>
            </a:r>
            <a:r>
              <a:rPr lang="de-DE" dirty="0" smtClean="0"/>
              <a:t>ohnungen</a:t>
            </a:r>
          </a:p>
          <a:p>
            <a:pPr marL="109728" indent="0">
              <a:buNone/>
            </a:pPr>
            <a:endParaRPr lang="de-DE" dirty="0"/>
          </a:p>
          <a:p>
            <a:pPr marL="109728" indent="0">
              <a:buNone/>
            </a:pPr>
            <a:r>
              <a:rPr lang="de-DE" dirty="0" smtClean="0"/>
              <a:t>Der Gemeinderat beschließt (nichtöffentliche Sitzung), den Ansatz für den Grunderwerb um 900.000 zu überschreiten und den Ansatz für den  Wohnungsbau nicht in Anspruch zu nehmen.</a:t>
            </a:r>
          </a:p>
          <a:p>
            <a:pPr marL="109728" indent="0">
              <a:buNone/>
            </a:pPr>
            <a:endParaRPr lang="de-DE" dirty="0" smtClean="0"/>
          </a:p>
          <a:p>
            <a:pPr marL="109728" indent="0">
              <a:buNone/>
            </a:pPr>
            <a:r>
              <a:rPr lang="de-DE" dirty="0" smtClean="0"/>
              <a:t>Ist dazu eine Nachtragshaushaltssatzung erforderlich?</a:t>
            </a:r>
          </a:p>
          <a:p>
            <a:pPr marL="109728" indent="0">
              <a:buNone/>
            </a:pPr>
            <a:endParaRPr lang="de-DE" dirty="0"/>
          </a:p>
          <a:p>
            <a:pPr marL="109728" indent="0">
              <a:buNone/>
            </a:pPr>
            <a:endParaRPr lang="de-DE" dirty="0" smtClean="0"/>
          </a:p>
          <a:p>
            <a:endParaRPr lang="de-DE" dirty="0"/>
          </a:p>
        </p:txBody>
      </p:sp>
      <p:sp>
        <p:nvSpPr>
          <p:cNvPr id="3" name="Titel 2"/>
          <p:cNvSpPr>
            <a:spLocks noGrp="1"/>
          </p:cNvSpPr>
          <p:nvPr>
            <p:ph type="title"/>
          </p:nvPr>
        </p:nvSpPr>
        <p:spPr/>
        <p:txBody>
          <a:bodyPr/>
          <a:lstStyle/>
          <a:p>
            <a:r>
              <a:rPr lang="de-DE" dirty="0" smtClean="0"/>
              <a:t>   Fälle des Art. 68 Abs. 2 GO</a:t>
            </a:r>
            <a:endParaRPr lang="de-DE" dirty="0"/>
          </a:p>
        </p:txBody>
      </p:sp>
    </p:spTree>
    <p:extLst>
      <p:ext uri="{BB962C8B-B14F-4D97-AF65-F5344CB8AC3E}">
        <p14:creationId xmlns:p14="http://schemas.microsoft.com/office/powerpoint/2010/main" val="4187173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109728" indent="0">
              <a:buNone/>
            </a:pPr>
            <a:endParaRPr lang="de-DE" dirty="0" smtClean="0"/>
          </a:p>
          <a:p>
            <a:pPr marL="109728" indent="0">
              <a:buNone/>
            </a:pPr>
            <a:r>
              <a:rPr lang="de-DE" dirty="0" smtClean="0"/>
              <a:t>Auch bei sehr sorgfältiger Aufstellung des Haushaltsplans lassen sich nicht alle zur Aufgabenerfüllung der Kommune zu leistenden Ausgaben (Kameralistik) bzw. Aufwendungen und Auszahlungen (Doppik) genau voraussehen (teilweise Schätzungen).</a:t>
            </a:r>
          </a:p>
          <a:p>
            <a:pPr marL="109728" indent="0">
              <a:buNone/>
            </a:pPr>
            <a:endParaRPr lang="de-DE" dirty="0"/>
          </a:p>
          <a:p>
            <a:pPr marL="109728" indent="0">
              <a:buNone/>
            </a:pPr>
            <a:r>
              <a:rPr lang="de-DE" dirty="0" smtClean="0">
                <a:solidFill>
                  <a:srgbClr val="FF0000"/>
                </a:solidFill>
              </a:rPr>
              <a:t>„Die Planer planen und das Leben lacht dazu“</a:t>
            </a:r>
            <a:endParaRPr lang="de-DE" dirty="0">
              <a:solidFill>
                <a:srgbClr val="FF0000"/>
              </a:solidFill>
            </a:endParaRPr>
          </a:p>
        </p:txBody>
      </p:sp>
      <p:sp>
        <p:nvSpPr>
          <p:cNvPr id="2" name="Titel 1"/>
          <p:cNvSpPr>
            <a:spLocks noGrp="1"/>
          </p:cNvSpPr>
          <p:nvPr>
            <p:ph type="title"/>
          </p:nvPr>
        </p:nvSpPr>
        <p:spPr/>
        <p:txBody>
          <a:bodyPr>
            <a:normAutofit fontScale="90000"/>
          </a:bodyPr>
          <a:lstStyle/>
          <a:p>
            <a:r>
              <a:rPr lang="de-DE" dirty="0" smtClean="0"/>
              <a:t>Haushaltsplan = Grundlage für die Haushaltswirtschaft</a:t>
            </a:r>
            <a:endParaRPr lang="de-DE" dirty="0"/>
          </a:p>
        </p:txBody>
      </p:sp>
    </p:spTree>
    <p:extLst>
      <p:ext uri="{BB962C8B-B14F-4D97-AF65-F5344CB8AC3E}">
        <p14:creationId xmlns:p14="http://schemas.microsoft.com/office/powerpoint/2010/main" val="3984501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85000" lnSpcReduction="20000"/>
          </a:bodyPr>
          <a:lstStyle/>
          <a:p>
            <a:pPr marL="109728" indent="0">
              <a:buNone/>
            </a:pPr>
            <a:r>
              <a:rPr lang="de-DE" dirty="0" smtClean="0"/>
              <a:t>Aus der Begründung  zum Gesetzesentwurf zu Art. 68 Abs. 2 Nr. 2 GO:</a:t>
            </a:r>
          </a:p>
          <a:p>
            <a:pPr marL="109728" indent="0">
              <a:buNone/>
            </a:pPr>
            <a:r>
              <a:rPr lang="de-DE" dirty="0" smtClean="0"/>
              <a:t>…Die Veränderung eines einzelnen Ausgabeansatzes        </a:t>
            </a:r>
            <a:r>
              <a:rPr lang="de-DE" smtClean="0"/>
              <a:t>in einem im </a:t>
            </a:r>
            <a:r>
              <a:rPr lang="de-DE" dirty="0" smtClean="0"/>
              <a:t>Verhältnis zu </a:t>
            </a:r>
            <a:r>
              <a:rPr lang="de-DE" smtClean="0"/>
              <a:t>den Gesamtausgaben    erheblichen </a:t>
            </a:r>
            <a:r>
              <a:rPr lang="de-DE" dirty="0" smtClean="0"/>
              <a:t>Umfang bedeutet eine erhebliche Verschiebung der Ausgabeansätze untereinander. Dies kann zu einer Verlagerung der Ausgabenschwerpunkte im Rahmen des jährlichen Haushalts führen. Wegen der Tragweite dieser Entscheidung und wegen der wünschenswerten Publikation einer solchen Veränderung, die durch die öffentliche Auslegung und die amtliche Bekanntmachung der neuen Satzung erreicht wird, erscheint es wünschenswert und notwendig, solche Änderungen  den Formvorschriften über den Erlass der Haushaltssatzung zu unterwerfen…</a:t>
            </a:r>
            <a:endParaRPr lang="de-DE" dirty="0"/>
          </a:p>
        </p:txBody>
      </p:sp>
      <p:sp>
        <p:nvSpPr>
          <p:cNvPr id="3" name="Titel 2"/>
          <p:cNvSpPr>
            <a:spLocks noGrp="1"/>
          </p:cNvSpPr>
          <p:nvPr>
            <p:ph type="title"/>
          </p:nvPr>
        </p:nvSpPr>
        <p:spPr/>
        <p:txBody>
          <a:bodyPr/>
          <a:lstStyle/>
          <a:p>
            <a:r>
              <a:rPr lang="de-DE" dirty="0" smtClean="0"/>
              <a:t>   Fälle des Art. 68 Abs. 2 GO</a:t>
            </a:r>
            <a:endParaRPr lang="de-DE" dirty="0"/>
          </a:p>
        </p:txBody>
      </p:sp>
    </p:spTree>
    <p:extLst>
      <p:ext uri="{BB962C8B-B14F-4D97-AF65-F5344CB8AC3E}">
        <p14:creationId xmlns:p14="http://schemas.microsoft.com/office/powerpoint/2010/main" val="29233914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109728" indent="0">
              <a:buNone/>
            </a:pPr>
            <a:endParaRPr lang="de-DE" dirty="0" smtClean="0"/>
          </a:p>
          <a:p>
            <a:pPr marL="109728" indent="0">
              <a:buNone/>
            </a:pPr>
            <a:r>
              <a:rPr lang="de-DE" dirty="0" smtClean="0">
                <a:solidFill>
                  <a:srgbClr val="FF0000"/>
                </a:solidFill>
              </a:rPr>
              <a:t>Art. 68 Abs. 2 Nr. 3 GO: … wenn Auszahlungen des Finanzhaushalts beziehungsweise Ausgaben des Vermögenshaushalts für bisher nicht veranschlagte Investitionen oder Investitionsförderungsmaßnahmen geleistet werden sollen, …  </a:t>
            </a:r>
            <a:endParaRPr lang="de-DE" dirty="0">
              <a:solidFill>
                <a:srgbClr val="FF0000"/>
              </a:solidFill>
            </a:endParaRPr>
          </a:p>
        </p:txBody>
      </p:sp>
      <p:sp>
        <p:nvSpPr>
          <p:cNvPr id="3" name="Titel 2"/>
          <p:cNvSpPr>
            <a:spLocks noGrp="1"/>
          </p:cNvSpPr>
          <p:nvPr>
            <p:ph type="title"/>
          </p:nvPr>
        </p:nvSpPr>
        <p:spPr/>
        <p:txBody>
          <a:bodyPr/>
          <a:lstStyle/>
          <a:p>
            <a:r>
              <a:rPr lang="de-DE" dirty="0" smtClean="0"/>
              <a:t>   Fälle des Art. 68 Abs. 2 GO</a:t>
            </a:r>
            <a:endParaRPr lang="de-DE" dirty="0"/>
          </a:p>
        </p:txBody>
      </p:sp>
    </p:spTree>
    <p:extLst>
      <p:ext uri="{BB962C8B-B14F-4D97-AF65-F5344CB8AC3E}">
        <p14:creationId xmlns:p14="http://schemas.microsoft.com/office/powerpoint/2010/main" val="2886713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dirty="0"/>
              <a:t>a</a:t>
            </a:r>
            <a:r>
              <a:rPr lang="de-DE" dirty="0" smtClean="0"/>
              <a:t>ußerplanmäßige Auszahlungen bzw. Ausgaben für Investitionen und Investitions-     </a:t>
            </a:r>
            <a:r>
              <a:rPr lang="de-DE" dirty="0" err="1" smtClean="0"/>
              <a:t>förderungsmaßnahmen</a:t>
            </a:r>
            <a:r>
              <a:rPr lang="de-DE" dirty="0" smtClean="0"/>
              <a:t> erfordern immer eine Nachtragshaushaltssatzung ( wenn weder ein Haushaltsansatz noch ein Haushaltsausgabe-   </a:t>
            </a:r>
            <a:r>
              <a:rPr lang="de-DE" dirty="0" err="1" smtClean="0"/>
              <a:t>rest</a:t>
            </a:r>
            <a:r>
              <a:rPr lang="de-DE" dirty="0" smtClean="0"/>
              <a:t>  aus dem Vorjahr vorhanden ist)</a:t>
            </a:r>
          </a:p>
          <a:p>
            <a:r>
              <a:rPr lang="de-DE" dirty="0" smtClean="0"/>
              <a:t>die Ausnahmeregelung nach Art. 68 Abs. 3 Nr. 1 GO ist anwendbar bei</a:t>
            </a:r>
          </a:p>
          <a:p>
            <a:pPr marL="109728" indent="0">
              <a:buNone/>
            </a:pPr>
            <a:r>
              <a:rPr lang="de-DE" dirty="0" smtClean="0"/>
              <a:t>   - beweglichen Sachen des Anlagevermögens</a:t>
            </a:r>
          </a:p>
          <a:p>
            <a:pPr marL="109728" indent="0">
              <a:buNone/>
            </a:pPr>
            <a:r>
              <a:rPr lang="de-DE" dirty="0" smtClean="0"/>
              <a:t>   - Baumaßnahmen</a:t>
            </a:r>
            <a:endParaRPr lang="de-DE" dirty="0"/>
          </a:p>
        </p:txBody>
      </p:sp>
      <p:sp>
        <p:nvSpPr>
          <p:cNvPr id="3" name="Titel 2"/>
          <p:cNvSpPr>
            <a:spLocks noGrp="1"/>
          </p:cNvSpPr>
          <p:nvPr>
            <p:ph type="title"/>
          </p:nvPr>
        </p:nvSpPr>
        <p:spPr/>
        <p:txBody>
          <a:bodyPr/>
          <a:lstStyle/>
          <a:p>
            <a:r>
              <a:rPr lang="de-DE" dirty="0" smtClean="0"/>
              <a:t>    Fälle des Art. 68 Abs. 2 GO</a:t>
            </a:r>
            <a:endParaRPr lang="de-DE" dirty="0"/>
          </a:p>
        </p:txBody>
      </p:sp>
    </p:spTree>
    <p:extLst>
      <p:ext uri="{BB962C8B-B14F-4D97-AF65-F5344CB8AC3E}">
        <p14:creationId xmlns:p14="http://schemas.microsoft.com/office/powerpoint/2010/main" val="23209598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DE" dirty="0" smtClean="0"/>
          </a:p>
          <a:p>
            <a:r>
              <a:rPr lang="de-DE" dirty="0" smtClean="0"/>
              <a:t>Es muss sich um Auszahlungen/Ausgaben handeln, die nicht erheblich und unabweisbar sind</a:t>
            </a:r>
          </a:p>
          <a:p>
            <a:r>
              <a:rPr lang="de-DE" dirty="0" smtClean="0"/>
              <a:t>Bei der Erheblichkeit ist auf die Regelungen zu Art. 66 GO abzustellen</a:t>
            </a:r>
          </a:p>
          <a:p>
            <a:r>
              <a:rPr lang="de-DE" dirty="0" smtClean="0"/>
              <a:t>Achtung: Ausnahmeregelung des Art.68 Abs. 3 Nr. 1 gilt nicht für den Erwerb von Grund-       stücken </a:t>
            </a:r>
            <a:endParaRPr lang="de-DE" dirty="0"/>
          </a:p>
        </p:txBody>
      </p:sp>
      <p:sp>
        <p:nvSpPr>
          <p:cNvPr id="3" name="Titel 2"/>
          <p:cNvSpPr>
            <a:spLocks noGrp="1"/>
          </p:cNvSpPr>
          <p:nvPr>
            <p:ph type="title"/>
          </p:nvPr>
        </p:nvSpPr>
        <p:spPr/>
        <p:txBody>
          <a:bodyPr/>
          <a:lstStyle/>
          <a:p>
            <a:r>
              <a:rPr lang="de-DE" dirty="0" smtClean="0"/>
              <a:t>   Fälle des Art. 68 Abs. 2 GO</a:t>
            </a:r>
            <a:endParaRPr lang="de-DE" dirty="0"/>
          </a:p>
        </p:txBody>
      </p:sp>
    </p:spTree>
    <p:extLst>
      <p:ext uri="{BB962C8B-B14F-4D97-AF65-F5344CB8AC3E}">
        <p14:creationId xmlns:p14="http://schemas.microsoft.com/office/powerpoint/2010/main" val="32002465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e</a:t>
            </a:r>
            <a:r>
              <a:rPr lang="de-DE" dirty="0" smtClean="0"/>
              <a:t>ine weitere Verfahrensregelung (neben der flexiblen Haushaltsführung), die den Haushaltvollzug beweglicher gestalten soll</a:t>
            </a:r>
          </a:p>
          <a:p>
            <a:r>
              <a:rPr lang="de-DE" dirty="0" smtClean="0"/>
              <a:t>Unabweisbare über- und außerplanmäßige Aufwendungen und Auszahlungen bzw. Ausgaben werden zugelassen</a:t>
            </a:r>
          </a:p>
          <a:p>
            <a:r>
              <a:rPr lang="de-DE" dirty="0" smtClean="0"/>
              <a:t>Planmäßigkeit hat Vorrang(Art. 66 Abs. 3 GO) zunächst ist zu klären, ob eine Nachtrags-          </a:t>
            </a:r>
            <a:r>
              <a:rPr lang="de-DE" dirty="0" err="1" smtClean="0"/>
              <a:t>haushaltssatzung</a:t>
            </a:r>
            <a:r>
              <a:rPr lang="de-DE" dirty="0" smtClean="0"/>
              <a:t> zwingend erforderlich ist</a:t>
            </a:r>
          </a:p>
          <a:p>
            <a:endParaRPr lang="de-DE" dirty="0"/>
          </a:p>
        </p:txBody>
      </p:sp>
      <p:sp>
        <p:nvSpPr>
          <p:cNvPr id="3" name="Titel 2"/>
          <p:cNvSpPr>
            <a:spLocks noGrp="1"/>
          </p:cNvSpPr>
          <p:nvPr>
            <p:ph type="title"/>
          </p:nvPr>
        </p:nvSpPr>
        <p:spPr/>
        <p:txBody>
          <a:bodyPr/>
          <a:lstStyle/>
          <a:p>
            <a:r>
              <a:rPr lang="de-DE" dirty="0" smtClean="0"/>
              <a:t>  Planabweichungen Art. 66 GO</a:t>
            </a:r>
            <a:endParaRPr lang="de-DE" dirty="0"/>
          </a:p>
        </p:txBody>
      </p:sp>
    </p:spTree>
    <p:extLst>
      <p:ext uri="{BB962C8B-B14F-4D97-AF65-F5344CB8AC3E}">
        <p14:creationId xmlns:p14="http://schemas.microsoft.com/office/powerpoint/2010/main" val="32410634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109728" indent="0">
              <a:buNone/>
            </a:pPr>
            <a:endParaRPr lang="de-DE" dirty="0" smtClean="0"/>
          </a:p>
          <a:p>
            <a:pPr marL="109728" indent="0">
              <a:buNone/>
            </a:pPr>
            <a:r>
              <a:rPr lang="de-DE" dirty="0" smtClean="0">
                <a:solidFill>
                  <a:srgbClr val="FF0000"/>
                </a:solidFill>
              </a:rPr>
              <a:t>Überplanmäßige und außerplanmäßige Aufwendungen und Auszahlungen bzw. Ausgaben sind nur zulässig, wenn sie </a:t>
            </a:r>
            <a:r>
              <a:rPr lang="de-DE" u="sng" dirty="0" err="1" smtClean="0">
                <a:solidFill>
                  <a:srgbClr val="FF0000"/>
                </a:solidFill>
              </a:rPr>
              <a:t>unab</a:t>
            </a:r>
            <a:r>
              <a:rPr lang="de-DE" u="sng" dirty="0" smtClean="0">
                <a:solidFill>
                  <a:srgbClr val="FF0000"/>
                </a:solidFill>
              </a:rPr>
              <a:t>-</a:t>
            </a:r>
            <a:r>
              <a:rPr lang="de-DE" dirty="0" smtClean="0">
                <a:solidFill>
                  <a:srgbClr val="FF0000"/>
                </a:solidFill>
              </a:rPr>
              <a:t>       </a:t>
            </a:r>
            <a:r>
              <a:rPr lang="de-DE" u="sng" dirty="0" err="1" smtClean="0">
                <a:solidFill>
                  <a:srgbClr val="FF0000"/>
                </a:solidFill>
              </a:rPr>
              <a:t>weisbar</a:t>
            </a:r>
            <a:r>
              <a:rPr lang="de-DE" dirty="0" smtClean="0">
                <a:solidFill>
                  <a:srgbClr val="FF0000"/>
                </a:solidFill>
              </a:rPr>
              <a:t> sind und die </a:t>
            </a:r>
            <a:r>
              <a:rPr lang="de-DE" u="sng" dirty="0" smtClean="0">
                <a:solidFill>
                  <a:srgbClr val="FF0000"/>
                </a:solidFill>
              </a:rPr>
              <a:t>Deckung gewährleistet </a:t>
            </a:r>
            <a:r>
              <a:rPr lang="de-DE" dirty="0" smtClean="0">
                <a:solidFill>
                  <a:srgbClr val="FF0000"/>
                </a:solidFill>
              </a:rPr>
              <a:t>ist. Sind sie </a:t>
            </a:r>
            <a:r>
              <a:rPr lang="de-DE" u="sng" dirty="0" smtClean="0">
                <a:solidFill>
                  <a:srgbClr val="FF0000"/>
                </a:solidFill>
              </a:rPr>
              <a:t>erheblich</a:t>
            </a:r>
            <a:r>
              <a:rPr lang="de-DE" dirty="0" smtClean="0">
                <a:solidFill>
                  <a:srgbClr val="FF0000"/>
                </a:solidFill>
              </a:rPr>
              <a:t> sind sie vom Gemeinderat zu beschließen (Art. 66 Abs. 1 GO)</a:t>
            </a:r>
          </a:p>
          <a:p>
            <a:pPr marL="109728" indent="0">
              <a:buNone/>
            </a:pPr>
            <a:endParaRPr lang="de-DE" dirty="0"/>
          </a:p>
        </p:txBody>
      </p:sp>
      <p:sp>
        <p:nvSpPr>
          <p:cNvPr id="3" name="Titel 2"/>
          <p:cNvSpPr>
            <a:spLocks noGrp="1"/>
          </p:cNvSpPr>
          <p:nvPr>
            <p:ph type="title"/>
          </p:nvPr>
        </p:nvSpPr>
        <p:spPr/>
        <p:txBody>
          <a:bodyPr/>
          <a:lstStyle/>
          <a:p>
            <a:r>
              <a:rPr lang="de-DE" dirty="0" smtClean="0"/>
              <a:t> Planabweichungen Art. 66 GO</a:t>
            </a:r>
            <a:endParaRPr lang="de-DE" dirty="0"/>
          </a:p>
        </p:txBody>
      </p:sp>
    </p:spTree>
    <p:extLst>
      <p:ext uri="{BB962C8B-B14F-4D97-AF65-F5344CB8AC3E}">
        <p14:creationId xmlns:p14="http://schemas.microsoft.com/office/powerpoint/2010/main" val="8919338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r>
              <a:rPr lang="de-DE" dirty="0" smtClean="0"/>
              <a:t>es ist ein strenger Maßstab anzulegen</a:t>
            </a:r>
          </a:p>
          <a:p>
            <a:r>
              <a:rPr lang="de-DE" dirty="0"/>
              <a:t>s</a:t>
            </a:r>
            <a:r>
              <a:rPr lang="de-DE" dirty="0" smtClean="0"/>
              <a:t>achliche Unabweisbarkeit ist bei nicht vorhersehbaren rechtlichen Verpflichtungen gegeben oder wenn die Mehrausgabe zur Erfüllung einer gemeindlichen Aufgabe erforderlich ist; keine Unterscheidung zwischen Pflicht- oder freiwilligen Aufgaben</a:t>
            </a:r>
          </a:p>
          <a:p>
            <a:r>
              <a:rPr lang="de-DE" dirty="0"/>
              <a:t>z</a:t>
            </a:r>
            <a:r>
              <a:rPr lang="de-DE" dirty="0" smtClean="0"/>
              <a:t>eitliche Unabweisbarkeit setzt voraus, dass die Mehrausgabe nicht ohne Nachteil für die Gemeinde auf einen späteren Zeitpunkt verschoben werden kann (nächste Nachtrags-       </a:t>
            </a:r>
            <a:r>
              <a:rPr lang="de-DE" dirty="0" err="1" smtClean="0"/>
              <a:t>haushaltssatzung</a:t>
            </a:r>
            <a:r>
              <a:rPr lang="de-DE" dirty="0" smtClean="0"/>
              <a:t>, Haushaltssatzung Folgejahr)</a:t>
            </a:r>
            <a:endParaRPr lang="de-DE" dirty="0"/>
          </a:p>
        </p:txBody>
      </p:sp>
      <p:sp>
        <p:nvSpPr>
          <p:cNvPr id="3" name="Titel 2"/>
          <p:cNvSpPr>
            <a:spLocks noGrp="1"/>
          </p:cNvSpPr>
          <p:nvPr>
            <p:ph type="title"/>
          </p:nvPr>
        </p:nvSpPr>
        <p:spPr/>
        <p:txBody>
          <a:bodyPr/>
          <a:lstStyle/>
          <a:p>
            <a:r>
              <a:rPr lang="de-DE" dirty="0" smtClean="0"/>
              <a:t>          Unabweisbarkeit</a:t>
            </a:r>
            <a:endParaRPr lang="de-DE" dirty="0"/>
          </a:p>
        </p:txBody>
      </p:sp>
    </p:spTree>
    <p:extLst>
      <p:ext uri="{BB962C8B-B14F-4D97-AF65-F5344CB8AC3E}">
        <p14:creationId xmlns:p14="http://schemas.microsoft.com/office/powerpoint/2010/main" val="4455344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DE" dirty="0" smtClean="0"/>
              <a:t>Außerplanmäßige Mehrerträge und </a:t>
            </a:r>
            <a:r>
              <a:rPr lang="de-DE" dirty="0" err="1" smtClean="0"/>
              <a:t>Mehrein</a:t>
            </a:r>
            <a:r>
              <a:rPr lang="de-DE" dirty="0" smtClean="0"/>
              <a:t>-                                </a:t>
            </a:r>
            <a:r>
              <a:rPr lang="de-DE" dirty="0" err="1" smtClean="0"/>
              <a:t>zahlungen</a:t>
            </a:r>
            <a:r>
              <a:rPr lang="de-DE" dirty="0" smtClean="0"/>
              <a:t> bzw. über- und außerplanmäßige       Mehreinnahmen, soweit sie nicht </a:t>
            </a:r>
            <a:r>
              <a:rPr lang="de-DE" dirty="0" err="1" smtClean="0"/>
              <a:t>zweckge</a:t>
            </a:r>
            <a:r>
              <a:rPr lang="de-DE" dirty="0" smtClean="0"/>
              <a:t>-       </a:t>
            </a:r>
            <a:r>
              <a:rPr lang="de-DE" dirty="0" err="1" smtClean="0"/>
              <a:t>bunden</a:t>
            </a:r>
            <a:r>
              <a:rPr lang="de-DE" dirty="0" smtClean="0"/>
              <a:t> und bereits eingegangen sind oder ihr Eingang gesichert ist</a:t>
            </a:r>
          </a:p>
          <a:p>
            <a:r>
              <a:rPr lang="de-DE" dirty="0" smtClean="0"/>
              <a:t>Einsparungen bei Aufwendungen und Aus-        </a:t>
            </a:r>
            <a:r>
              <a:rPr lang="de-DE" dirty="0" err="1" smtClean="0"/>
              <a:t>zahlungen</a:t>
            </a:r>
            <a:r>
              <a:rPr lang="de-DE" dirty="0" smtClean="0"/>
              <a:t> bzw. Ausgaben bei Ansätzen des laufenden Haushaltsjahres, wenn dort die Mittel nicht für ihre Zweckbestimmung benötigt werden </a:t>
            </a:r>
          </a:p>
          <a:p>
            <a:r>
              <a:rPr lang="de-DE" dirty="0" smtClean="0"/>
              <a:t>Einsparungen bei Haushaltsausgaberesten</a:t>
            </a:r>
            <a:endParaRPr lang="de-DE" dirty="0"/>
          </a:p>
        </p:txBody>
      </p:sp>
      <p:sp>
        <p:nvSpPr>
          <p:cNvPr id="3" name="Titel 2"/>
          <p:cNvSpPr>
            <a:spLocks noGrp="1"/>
          </p:cNvSpPr>
          <p:nvPr>
            <p:ph type="title"/>
          </p:nvPr>
        </p:nvSpPr>
        <p:spPr/>
        <p:txBody>
          <a:bodyPr/>
          <a:lstStyle/>
          <a:p>
            <a:r>
              <a:rPr lang="de-DE" dirty="0" smtClean="0"/>
              <a:t>      Deckung gewährleistet</a:t>
            </a:r>
            <a:endParaRPr lang="de-DE" dirty="0"/>
          </a:p>
        </p:txBody>
      </p:sp>
    </p:spTree>
    <p:extLst>
      <p:ext uri="{BB962C8B-B14F-4D97-AF65-F5344CB8AC3E}">
        <p14:creationId xmlns:p14="http://schemas.microsoft.com/office/powerpoint/2010/main" val="1837358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a:bodyPr>
          <a:lstStyle/>
          <a:p>
            <a:r>
              <a:rPr lang="de-DE" dirty="0" smtClean="0"/>
              <a:t>Die Deckung muss grundsätzlich innerhalb des Haushaltsjahres gewährleistet sein</a:t>
            </a:r>
          </a:p>
          <a:p>
            <a:pPr marL="109728" indent="0">
              <a:buNone/>
            </a:pPr>
            <a:endParaRPr lang="de-DE" dirty="0" smtClean="0"/>
          </a:p>
          <a:p>
            <a:r>
              <a:rPr lang="de-DE" dirty="0"/>
              <a:t>z</a:t>
            </a:r>
            <a:r>
              <a:rPr lang="de-DE" dirty="0" smtClean="0"/>
              <a:t>u diesem Grundsatz gibt es im Art. 66 Abs. 4 GO eine Ausnahme, die auf Investitionen, die im folgenden Jahr fortgesetzt werden, beschränkt ist (Deckungsverschiebung in das Nachjahr)</a:t>
            </a:r>
          </a:p>
          <a:p>
            <a:pPr marL="109728" indent="0">
              <a:buNone/>
            </a:pPr>
            <a:endParaRPr lang="de-DE" dirty="0" smtClean="0"/>
          </a:p>
          <a:p>
            <a:r>
              <a:rPr lang="de-DE" dirty="0"/>
              <a:t>s</a:t>
            </a:r>
            <a:r>
              <a:rPr lang="de-DE" dirty="0" smtClean="0"/>
              <a:t>eit dem Haushaltsjahr 2007 sind auch über-   planmäßige und außerplanmäßige Verpflichtungsermächtigungen zulässig </a:t>
            </a:r>
            <a:endParaRPr lang="de-DE" dirty="0"/>
          </a:p>
        </p:txBody>
      </p:sp>
      <p:sp>
        <p:nvSpPr>
          <p:cNvPr id="3" name="Titel 2"/>
          <p:cNvSpPr>
            <a:spLocks noGrp="1"/>
          </p:cNvSpPr>
          <p:nvPr>
            <p:ph type="title"/>
          </p:nvPr>
        </p:nvSpPr>
        <p:spPr/>
        <p:txBody>
          <a:bodyPr/>
          <a:lstStyle/>
          <a:p>
            <a:r>
              <a:rPr lang="de-DE" dirty="0" smtClean="0"/>
              <a:t>       Deckung gewährleistet</a:t>
            </a:r>
            <a:endParaRPr lang="de-DE" dirty="0"/>
          </a:p>
        </p:txBody>
      </p:sp>
    </p:spTree>
    <p:extLst>
      <p:ext uri="{BB962C8B-B14F-4D97-AF65-F5344CB8AC3E}">
        <p14:creationId xmlns:p14="http://schemas.microsoft.com/office/powerpoint/2010/main" val="31786905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DE" dirty="0"/>
              <a:t>d</a:t>
            </a:r>
            <a:r>
              <a:rPr lang="de-DE" dirty="0" smtClean="0"/>
              <a:t>ie Befugnis für die Zulassung von über- und    außerplanmäßigen Ausgaben usw. bestimmt sich nach allgemeinem Gemeinderecht</a:t>
            </a:r>
          </a:p>
          <a:p>
            <a:r>
              <a:rPr lang="de-DE" dirty="0"/>
              <a:t>d</a:t>
            </a:r>
            <a:r>
              <a:rPr lang="de-DE" dirty="0" smtClean="0"/>
              <a:t>ie Regelungen der Zuständigkeiten zwischen den Beschlussorganen und dem ersten Bürgermeister werden üblicherweise in der Geschäftsordnung vorgenommen</a:t>
            </a:r>
          </a:p>
          <a:p>
            <a:r>
              <a:rPr lang="de-DE" dirty="0"/>
              <a:t>a</a:t>
            </a:r>
            <a:r>
              <a:rPr lang="de-DE" dirty="0" smtClean="0"/>
              <a:t>uch die Beurteilung der Erheblichkeit obliegt dem Gemeinderat</a:t>
            </a:r>
          </a:p>
          <a:p>
            <a:r>
              <a:rPr lang="de-DE" dirty="0" smtClean="0"/>
              <a:t>Unterscheidung zwischen über- und außer-      planmäßigen Ausgaben usw. </a:t>
            </a:r>
            <a:endParaRPr lang="de-DE" dirty="0"/>
          </a:p>
        </p:txBody>
      </p:sp>
      <p:sp>
        <p:nvSpPr>
          <p:cNvPr id="3" name="Titel 2"/>
          <p:cNvSpPr>
            <a:spLocks noGrp="1"/>
          </p:cNvSpPr>
          <p:nvPr>
            <p:ph type="title"/>
          </p:nvPr>
        </p:nvSpPr>
        <p:spPr/>
        <p:txBody>
          <a:bodyPr>
            <a:normAutofit fontScale="90000"/>
          </a:bodyPr>
          <a:lstStyle/>
          <a:p>
            <a:r>
              <a:rPr lang="de-DE" dirty="0" smtClean="0"/>
              <a:t>  Zuständigkeiten nach Art. 66 GO</a:t>
            </a:r>
            <a:endParaRPr lang="de-DE" dirty="0"/>
          </a:p>
        </p:txBody>
      </p:sp>
    </p:spTree>
    <p:extLst>
      <p:ext uri="{BB962C8B-B14F-4D97-AF65-F5344CB8AC3E}">
        <p14:creationId xmlns:p14="http://schemas.microsoft.com/office/powerpoint/2010/main" val="2430550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DE" dirty="0" smtClean="0"/>
          </a:p>
          <a:p>
            <a:r>
              <a:rPr lang="de-DE" dirty="0" smtClean="0"/>
              <a:t>Eine Nachtragshaushaltssatzung ist nur in den in Art 68 GO genannten Fällen zwingend vorgeschrieben</a:t>
            </a:r>
          </a:p>
          <a:p>
            <a:endParaRPr lang="de-DE" dirty="0" smtClean="0"/>
          </a:p>
          <a:p>
            <a:r>
              <a:rPr lang="de-DE" dirty="0" smtClean="0"/>
              <a:t>Das  Haushaltsrecht lässt unter bestimmten Voraussetzungen ein Abweichen von der sachlichen Bindungswirkung des Haushalts-         </a:t>
            </a:r>
            <a:r>
              <a:rPr lang="de-DE" dirty="0" err="1" smtClean="0"/>
              <a:t>plans</a:t>
            </a:r>
            <a:r>
              <a:rPr lang="de-DE" dirty="0" smtClean="0"/>
              <a:t> zu = </a:t>
            </a:r>
            <a:r>
              <a:rPr lang="de-DE" dirty="0" smtClean="0">
                <a:solidFill>
                  <a:srgbClr val="FF0000"/>
                </a:solidFill>
              </a:rPr>
              <a:t>flexible Haushaltsführung</a:t>
            </a:r>
            <a:r>
              <a:rPr lang="de-DE" dirty="0" smtClean="0"/>
              <a:t> </a:t>
            </a:r>
            <a:endParaRPr lang="de-DE" dirty="0"/>
          </a:p>
        </p:txBody>
      </p:sp>
      <p:sp>
        <p:nvSpPr>
          <p:cNvPr id="3" name="Titel 2"/>
          <p:cNvSpPr>
            <a:spLocks noGrp="1"/>
          </p:cNvSpPr>
          <p:nvPr>
            <p:ph type="title"/>
          </p:nvPr>
        </p:nvSpPr>
        <p:spPr/>
        <p:txBody>
          <a:bodyPr>
            <a:normAutofit fontScale="90000"/>
          </a:bodyPr>
          <a:lstStyle/>
          <a:p>
            <a:r>
              <a:rPr lang="de-DE" dirty="0" smtClean="0">
                <a:effectLst/>
              </a:rPr>
              <a:t>Haushaltsansatz + Haushaltsrest reicht nicht /ist nicht vorhanden</a:t>
            </a:r>
            <a:endParaRPr lang="de-DE" dirty="0">
              <a:effectLst/>
            </a:endParaRPr>
          </a:p>
        </p:txBody>
      </p:sp>
    </p:spTree>
    <p:extLst>
      <p:ext uri="{BB962C8B-B14F-4D97-AF65-F5344CB8AC3E}">
        <p14:creationId xmlns:p14="http://schemas.microsoft.com/office/powerpoint/2010/main" val="37383665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r>
              <a:rPr lang="de-DE" dirty="0"/>
              <a:t>w</a:t>
            </a:r>
            <a:r>
              <a:rPr lang="de-DE" dirty="0" smtClean="0"/>
              <a:t>esentlicher Bestandteil der Nachtragshaus-     </a:t>
            </a:r>
            <a:r>
              <a:rPr lang="de-DE" dirty="0" err="1" smtClean="0"/>
              <a:t>haltssatzung</a:t>
            </a:r>
            <a:r>
              <a:rPr lang="de-DE" dirty="0" smtClean="0"/>
              <a:t> ist in der Regel der Nachtrags-       </a:t>
            </a:r>
            <a:r>
              <a:rPr lang="de-DE" dirty="0" err="1" smtClean="0"/>
              <a:t>haushaltsplan</a:t>
            </a:r>
            <a:endParaRPr lang="de-DE" dirty="0" smtClean="0"/>
          </a:p>
          <a:p>
            <a:pPr marL="109728" indent="0">
              <a:buNone/>
            </a:pPr>
            <a:endParaRPr lang="de-DE" dirty="0" smtClean="0"/>
          </a:p>
          <a:p>
            <a:r>
              <a:rPr lang="de-DE" dirty="0" smtClean="0"/>
              <a:t>Nachtragshaushaltssatzung ohne Nachtrags-     </a:t>
            </a:r>
            <a:r>
              <a:rPr lang="de-DE" dirty="0" err="1" smtClean="0"/>
              <a:t>haushaltsplan</a:t>
            </a:r>
            <a:r>
              <a:rPr lang="de-DE" dirty="0" smtClean="0"/>
              <a:t> aber grundsätzlich möglich              (z.B. nur Änderung des Höchstbetrages der Kassenkredite oder zur Stellenplanänderung)</a:t>
            </a:r>
          </a:p>
          <a:p>
            <a:pPr marL="109728" indent="0">
              <a:buNone/>
            </a:pPr>
            <a:endParaRPr lang="de-DE" dirty="0" smtClean="0"/>
          </a:p>
          <a:p>
            <a:r>
              <a:rPr lang="de-DE" dirty="0" smtClean="0"/>
              <a:t>Für den Nachtragshaushaltsplan gelten die gleichen Bestimmungen wie für den Haushaltsplan (Wirtschaftlichkeit u. Sparsamkeit, Haushaltsausgleich usw.)</a:t>
            </a:r>
            <a:endParaRPr lang="de-DE" dirty="0"/>
          </a:p>
        </p:txBody>
      </p:sp>
      <p:sp>
        <p:nvSpPr>
          <p:cNvPr id="3" name="Titel 2"/>
          <p:cNvSpPr>
            <a:spLocks noGrp="1"/>
          </p:cNvSpPr>
          <p:nvPr>
            <p:ph type="title"/>
          </p:nvPr>
        </p:nvSpPr>
        <p:spPr/>
        <p:txBody>
          <a:bodyPr>
            <a:normAutofit fontScale="90000"/>
          </a:bodyPr>
          <a:lstStyle/>
          <a:p>
            <a:r>
              <a:rPr lang="de-DE" dirty="0" smtClean="0"/>
              <a:t>     Nachtragshaushaltsplan               § 34 KommHV-K, § 8 KommHV-D</a:t>
            </a:r>
            <a:endParaRPr lang="de-DE" dirty="0"/>
          </a:p>
        </p:txBody>
      </p:sp>
    </p:spTree>
    <p:extLst>
      <p:ext uri="{BB962C8B-B14F-4D97-AF65-F5344CB8AC3E}">
        <p14:creationId xmlns:p14="http://schemas.microsoft.com/office/powerpoint/2010/main" val="1426192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85000" lnSpcReduction="20000"/>
          </a:bodyPr>
          <a:lstStyle/>
          <a:p>
            <a:r>
              <a:rPr lang="de-DE" dirty="0"/>
              <a:t>d</a:t>
            </a:r>
            <a:r>
              <a:rPr lang="de-DE" dirty="0" smtClean="0"/>
              <a:t>er Nachtragshaushaltsplan muss alle erheblichen Änderungen der Einnahmen und Ausgaben bzw. Erträge und Aufwendungen sowie Einzahlungen und Auszahlungen, die im Zeitpunkt seiner Aufstellung übersehbar sind, enthalten</a:t>
            </a:r>
          </a:p>
          <a:p>
            <a:endParaRPr lang="de-DE" dirty="0" smtClean="0"/>
          </a:p>
          <a:p>
            <a:r>
              <a:rPr lang="de-DE" dirty="0"/>
              <a:t>d</a:t>
            </a:r>
            <a:r>
              <a:rPr lang="de-DE" dirty="0" smtClean="0"/>
              <a:t>ie Beschränkung auf die erheblichen Änderungen soll der Übersichtlichkeit des Nachtragshaushaltsplans dienen</a:t>
            </a:r>
          </a:p>
          <a:p>
            <a:pPr marL="109728" indent="0">
              <a:buNone/>
            </a:pPr>
            <a:endParaRPr lang="de-DE" dirty="0" smtClean="0"/>
          </a:p>
          <a:p>
            <a:r>
              <a:rPr lang="de-DE" dirty="0"/>
              <a:t>e</a:t>
            </a:r>
            <a:r>
              <a:rPr lang="de-DE" dirty="0" smtClean="0"/>
              <a:t>ine Bestimmung wie in § 34 Abs. 1 Satz 2 KommHV-K, wonach bereits bewilligte über- und außerplanmäßige Ausgaben nicht veranschlagt werden brauchen, enthält § 8 KommHV-D nicht</a:t>
            </a:r>
          </a:p>
        </p:txBody>
      </p:sp>
      <p:sp>
        <p:nvSpPr>
          <p:cNvPr id="3" name="Titel 2"/>
          <p:cNvSpPr>
            <a:spLocks noGrp="1"/>
          </p:cNvSpPr>
          <p:nvPr>
            <p:ph type="title"/>
          </p:nvPr>
        </p:nvSpPr>
        <p:spPr/>
        <p:txBody>
          <a:bodyPr>
            <a:normAutofit/>
          </a:bodyPr>
          <a:lstStyle/>
          <a:p>
            <a:r>
              <a:rPr lang="de-DE" dirty="0" smtClean="0"/>
              <a:t>      Nachtragshaushaltsplan</a:t>
            </a:r>
            <a:endParaRPr lang="de-DE" dirty="0"/>
          </a:p>
        </p:txBody>
      </p:sp>
    </p:spTree>
    <p:extLst>
      <p:ext uri="{BB962C8B-B14F-4D97-AF65-F5344CB8AC3E}">
        <p14:creationId xmlns:p14="http://schemas.microsoft.com/office/powerpoint/2010/main" val="10124936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95536" y="1700808"/>
            <a:ext cx="8229600" cy="3096344"/>
          </a:xfrm>
        </p:spPr>
        <p:txBody>
          <a:bodyPr>
            <a:normAutofit/>
          </a:bodyPr>
          <a:lstStyle/>
          <a:p>
            <a:pPr algn="ctr"/>
            <a:r>
              <a:rPr lang="de-DE" sz="4800" dirty="0" smtClean="0"/>
              <a:t>Vielen Dank </a:t>
            </a:r>
            <a:r>
              <a:rPr lang="de-DE" sz="4800" smtClean="0"/>
              <a:t>für </a:t>
            </a:r>
            <a:r>
              <a:rPr lang="de-DE" sz="4800" smtClean="0"/>
              <a:t>Ihre</a:t>
            </a:r>
            <a:r>
              <a:rPr lang="de-DE" sz="4800" smtClean="0"/>
              <a:t> </a:t>
            </a:r>
            <a:r>
              <a:rPr lang="de-DE" sz="4800" dirty="0" smtClean="0"/>
              <a:t>Aufmerksamkeit!</a:t>
            </a:r>
            <a:endParaRPr lang="de-DE" sz="4800" dirty="0"/>
          </a:p>
        </p:txBody>
      </p:sp>
    </p:spTree>
    <p:extLst>
      <p:ext uri="{BB962C8B-B14F-4D97-AF65-F5344CB8AC3E}">
        <p14:creationId xmlns:p14="http://schemas.microsoft.com/office/powerpoint/2010/main" val="3376760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109728" indent="0">
              <a:buNone/>
            </a:pPr>
            <a:r>
              <a:rPr lang="de-DE" dirty="0" smtClean="0"/>
              <a:t>Schon im Haushaltsplan können Regelungen vorgesehen werden, die ein Überschreiten von Ansätzen zulassen: </a:t>
            </a:r>
            <a:endParaRPr lang="de-DE" dirty="0"/>
          </a:p>
          <a:p>
            <a:endParaRPr lang="de-DE" dirty="0" smtClean="0"/>
          </a:p>
          <a:p>
            <a:r>
              <a:rPr lang="de-DE" dirty="0" smtClean="0"/>
              <a:t>Deckungsfähigkeit </a:t>
            </a:r>
            <a:r>
              <a:rPr lang="de-DE" dirty="0" smtClean="0">
                <a:solidFill>
                  <a:srgbClr val="FF0000"/>
                </a:solidFill>
              </a:rPr>
              <a:t>(echte Deckungsfähigkeit)</a:t>
            </a:r>
          </a:p>
          <a:p>
            <a:endParaRPr lang="de-DE" dirty="0" smtClean="0"/>
          </a:p>
          <a:p>
            <a:r>
              <a:rPr lang="de-DE" dirty="0" smtClean="0"/>
              <a:t>Zweckbindung </a:t>
            </a:r>
            <a:r>
              <a:rPr lang="de-DE" dirty="0" smtClean="0">
                <a:solidFill>
                  <a:srgbClr val="FF0000"/>
                </a:solidFill>
              </a:rPr>
              <a:t>(unechte Deckungsfähigkeit)</a:t>
            </a:r>
            <a:endParaRPr lang="de-DE" dirty="0" smtClean="0"/>
          </a:p>
          <a:p>
            <a:endParaRPr lang="de-DE" dirty="0" smtClean="0"/>
          </a:p>
          <a:p>
            <a:r>
              <a:rPr lang="de-DE" dirty="0" smtClean="0"/>
              <a:t>Deckungsreserve </a:t>
            </a:r>
            <a:r>
              <a:rPr lang="de-DE" dirty="0" smtClean="0">
                <a:solidFill>
                  <a:srgbClr val="FF0000"/>
                </a:solidFill>
              </a:rPr>
              <a:t>(nur bei Kameralistik)</a:t>
            </a:r>
            <a:endParaRPr lang="de-DE" dirty="0"/>
          </a:p>
        </p:txBody>
      </p:sp>
      <p:sp>
        <p:nvSpPr>
          <p:cNvPr id="3" name="Titel 2"/>
          <p:cNvSpPr>
            <a:spLocks noGrp="1"/>
          </p:cNvSpPr>
          <p:nvPr>
            <p:ph type="title"/>
          </p:nvPr>
        </p:nvSpPr>
        <p:spPr/>
        <p:txBody>
          <a:bodyPr>
            <a:normAutofit fontScale="90000"/>
          </a:bodyPr>
          <a:lstStyle/>
          <a:p>
            <a:r>
              <a:rPr lang="de-DE" dirty="0" smtClean="0"/>
              <a:t>Instrumente der flexiblen Haushaltsführung</a:t>
            </a:r>
            <a:endParaRPr lang="de-DE" dirty="0"/>
          </a:p>
        </p:txBody>
      </p:sp>
    </p:spTree>
    <p:extLst>
      <p:ext uri="{BB962C8B-B14F-4D97-AF65-F5344CB8AC3E}">
        <p14:creationId xmlns:p14="http://schemas.microsoft.com/office/powerpoint/2010/main" val="1009159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DE" dirty="0"/>
              <a:t>d</a:t>
            </a:r>
            <a:r>
              <a:rPr lang="de-DE" dirty="0" smtClean="0"/>
              <a:t>urch Soll-Übertragung im Rahmen der Deckungsfähigkeit (§ 18 Abs. 1, 2 und 4 KommHV-K, VV Nr. 2 Sätze 1 und 2 zu § 18 KommHV, §20 Abs. 1, 2 und 4 KommHV-D)</a:t>
            </a:r>
          </a:p>
          <a:p>
            <a:r>
              <a:rPr lang="de-DE" dirty="0" smtClean="0"/>
              <a:t>Budgets, Personalausgaben und Sammelnachweise = deckungsfähig  kraft G</a:t>
            </a:r>
          </a:p>
          <a:p>
            <a:r>
              <a:rPr lang="de-DE" dirty="0"/>
              <a:t>i</a:t>
            </a:r>
            <a:r>
              <a:rPr lang="de-DE" dirty="0" smtClean="0"/>
              <a:t>n sonstigen Fällen muss  Deckungsfähigkeit durch Haushaltsvermerk erklärt werden       </a:t>
            </a:r>
          </a:p>
          <a:p>
            <a:r>
              <a:rPr lang="de-DE" dirty="0" smtClean="0"/>
              <a:t>Deckungsfähigkeit ist nur möglich, wenn und soweit bei dem deckungspflichtigen Ansatz voraussichtlich eine Ersparnis eintritt</a:t>
            </a:r>
            <a:endParaRPr lang="de-DE" dirty="0"/>
          </a:p>
        </p:txBody>
      </p:sp>
      <p:sp>
        <p:nvSpPr>
          <p:cNvPr id="3" name="Titel 2"/>
          <p:cNvSpPr>
            <a:spLocks noGrp="1"/>
          </p:cNvSpPr>
          <p:nvPr>
            <p:ph type="title"/>
          </p:nvPr>
        </p:nvSpPr>
        <p:spPr/>
        <p:txBody>
          <a:bodyPr/>
          <a:lstStyle/>
          <a:p>
            <a:r>
              <a:rPr lang="de-DE" dirty="0" smtClean="0"/>
              <a:t>        Deckungsfähigkeit</a:t>
            </a:r>
            <a:endParaRPr lang="de-DE" dirty="0"/>
          </a:p>
        </p:txBody>
      </p:sp>
    </p:spTree>
    <p:extLst>
      <p:ext uri="{BB962C8B-B14F-4D97-AF65-F5344CB8AC3E}">
        <p14:creationId xmlns:p14="http://schemas.microsoft.com/office/powerpoint/2010/main" val="1727838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de-DE" dirty="0" smtClean="0"/>
              <a:t>Verfahren nach Art. 66 und 68 GO muss nicht eingehalten werden</a:t>
            </a:r>
          </a:p>
          <a:p>
            <a:r>
              <a:rPr lang="de-DE" dirty="0"/>
              <a:t>d</a:t>
            </a:r>
            <a:r>
              <a:rPr lang="de-DE" dirty="0" smtClean="0"/>
              <a:t>eckungsberechtigte Ansätze werden erhöht und deckungspflichtige Ansätze werden entsprechend gekürzt</a:t>
            </a:r>
          </a:p>
          <a:p>
            <a:r>
              <a:rPr lang="de-DE" dirty="0"/>
              <a:t>e</a:t>
            </a:r>
            <a:r>
              <a:rPr lang="de-DE" dirty="0" smtClean="0"/>
              <a:t>s entstehen keine Mehraufwendungen bzw. Mehrausgaben, da sich die Haushaltsansätze erhöhen</a:t>
            </a:r>
          </a:p>
          <a:p>
            <a:r>
              <a:rPr lang="de-DE" dirty="0" smtClean="0"/>
              <a:t>Erhöhungen und Kürzungen von Haushalts-      </a:t>
            </a:r>
            <a:r>
              <a:rPr lang="de-DE" dirty="0" err="1" smtClean="0"/>
              <a:t>ansätzen</a:t>
            </a:r>
            <a:r>
              <a:rPr lang="de-DE" dirty="0" smtClean="0"/>
              <a:t> erfordern Buchungsanordnungen</a:t>
            </a:r>
            <a:endParaRPr lang="de-DE" dirty="0"/>
          </a:p>
        </p:txBody>
      </p:sp>
      <p:sp>
        <p:nvSpPr>
          <p:cNvPr id="3" name="Titel 2"/>
          <p:cNvSpPr>
            <a:spLocks noGrp="1"/>
          </p:cNvSpPr>
          <p:nvPr>
            <p:ph type="title"/>
          </p:nvPr>
        </p:nvSpPr>
        <p:spPr/>
        <p:txBody>
          <a:bodyPr/>
          <a:lstStyle/>
          <a:p>
            <a:r>
              <a:rPr lang="de-DE" dirty="0" smtClean="0"/>
              <a:t>         Deckungsfähigkeit</a:t>
            </a:r>
            <a:endParaRPr lang="de-DE" dirty="0"/>
          </a:p>
        </p:txBody>
      </p:sp>
    </p:spTree>
    <p:extLst>
      <p:ext uri="{BB962C8B-B14F-4D97-AF65-F5344CB8AC3E}">
        <p14:creationId xmlns:p14="http://schemas.microsoft.com/office/powerpoint/2010/main" val="2715433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d</a:t>
            </a:r>
            <a:r>
              <a:rPr lang="de-DE" dirty="0" smtClean="0"/>
              <a:t>urch zweckgebundene Mehreinnahmen (§ 17 Abs. 1, 2 und 4 KommHV-K, VV Nr. 3 Sätze 2 bis 5 zu § 17 KommHV, § 19 Abs. 1, 2 und  4 KommHV-D)</a:t>
            </a:r>
          </a:p>
          <a:p>
            <a:endParaRPr lang="de-DE" dirty="0" smtClean="0"/>
          </a:p>
          <a:p>
            <a:r>
              <a:rPr lang="de-DE" dirty="0" smtClean="0"/>
              <a:t>Arten der Zweckbindung: aus rechtlicher Verpflichtung, bei Beschränkung aus  Herkunft oder Natur der Einnahme, bei sachlichem Zusammenhang zur Erleichterung der Mittelbewirtschaftung</a:t>
            </a:r>
            <a:endParaRPr lang="de-DE" dirty="0"/>
          </a:p>
        </p:txBody>
      </p:sp>
      <p:sp>
        <p:nvSpPr>
          <p:cNvPr id="3" name="Titel 2"/>
          <p:cNvSpPr>
            <a:spLocks noGrp="1"/>
          </p:cNvSpPr>
          <p:nvPr>
            <p:ph type="title"/>
          </p:nvPr>
        </p:nvSpPr>
        <p:spPr/>
        <p:txBody>
          <a:bodyPr/>
          <a:lstStyle/>
          <a:p>
            <a:r>
              <a:rPr lang="de-DE" dirty="0" smtClean="0"/>
              <a:t>            Zweckbindung</a:t>
            </a:r>
            <a:endParaRPr lang="de-DE" dirty="0"/>
          </a:p>
        </p:txBody>
      </p:sp>
    </p:spTree>
    <p:extLst>
      <p:ext uri="{BB962C8B-B14F-4D97-AF65-F5344CB8AC3E}">
        <p14:creationId xmlns:p14="http://schemas.microsoft.com/office/powerpoint/2010/main" val="4099284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r>
              <a:rPr lang="de-DE" dirty="0" smtClean="0"/>
              <a:t>Zweckbindungsvermerk beinhaltet auch die sog. </a:t>
            </a:r>
            <a:r>
              <a:rPr lang="de-DE" dirty="0" smtClean="0">
                <a:solidFill>
                  <a:srgbClr val="FF0000"/>
                </a:solidFill>
              </a:rPr>
              <a:t>unechte Deckungsfähigkeit</a:t>
            </a:r>
          </a:p>
          <a:p>
            <a:r>
              <a:rPr lang="de-DE" dirty="0"/>
              <a:t>u</a:t>
            </a:r>
            <a:r>
              <a:rPr lang="de-DE" dirty="0" smtClean="0"/>
              <a:t>necht, weil die Deckung nicht durch Ausgabeeinsparungen , sondern durch Mehr-    einnahmen erfolgt</a:t>
            </a:r>
          </a:p>
          <a:p>
            <a:r>
              <a:rPr lang="de-DE" dirty="0" smtClean="0"/>
              <a:t>Das Haushaltsvolumen wird ausgeweitet, da sich Solleinnahmen und Sollausgaben sowie Haushaltsansätze erhöhen</a:t>
            </a:r>
          </a:p>
          <a:p>
            <a:r>
              <a:rPr lang="de-DE" dirty="0" smtClean="0"/>
              <a:t>Zweckbindungsvermerk ist entsprechend einzuschränken, wenn Mehrausgaben von einer  Bewilligung  nach Art. 66 Abs. 1 GO abhängig gemacht werden sollen</a:t>
            </a:r>
            <a:endParaRPr lang="de-DE" dirty="0"/>
          </a:p>
        </p:txBody>
      </p:sp>
      <p:sp>
        <p:nvSpPr>
          <p:cNvPr id="3" name="Titel 2"/>
          <p:cNvSpPr>
            <a:spLocks noGrp="1"/>
          </p:cNvSpPr>
          <p:nvPr>
            <p:ph type="title"/>
          </p:nvPr>
        </p:nvSpPr>
        <p:spPr/>
        <p:txBody>
          <a:bodyPr/>
          <a:lstStyle/>
          <a:p>
            <a:r>
              <a:rPr lang="de-DE" dirty="0" smtClean="0"/>
              <a:t>            Zweckbindung</a:t>
            </a:r>
            <a:endParaRPr lang="de-DE" dirty="0"/>
          </a:p>
        </p:txBody>
      </p:sp>
    </p:spTree>
    <p:extLst>
      <p:ext uri="{BB962C8B-B14F-4D97-AF65-F5344CB8AC3E}">
        <p14:creationId xmlns:p14="http://schemas.microsoft.com/office/powerpoint/2010/main" val="360486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smtClean="0"/>
              <a:t>Verfahren nach Art 66 und 68 GO muss nicht eingehalten werden</a:t>
            </a:r>
          </a:p>
          <a:p>
            <a:r>
              <a:rPr lang="de-DE" dirty="0" smtClean="0"/>
              <a:t>Die Erhöhungen der Haushaltsansätze sind wie bei der Inanspruchnahme der Deckungs-    </a:t>
            </a:r>
            <a:r>
              <a:rPr lang="de-DE" dirty="0" err="1" smtClean="0"/>
              <a:t>fähigkeit</a:t>
            </a:r>
            <a:r>
              <a:rPr lang="de-DE" dirty="0" smtClean="0"/>
              <a:t> durch Buchungsanordnungen anzuordnen</a:t>
            </a:r>
            <a:endParaRPr lang="de-DE" dirty="0"/>
          </a:p>
          <a:p>
            <a:r>
              <a:rPr lang="de-DE" dirty="0"/>
              <a:t>b</a:t>
            </a:r>
            <a:r>
              <a:rPr lang="de-DE" dirty="0" smtClean="0"/>
              <a:t>ei nicht veranschlagten (außerplanmäßigen) zweckgebundenen Einnahmen, muss die Zweckbindung bei der Anordnung der Einnahme angeordnet werden </a:t>
            </a:r>
            <a:endParaRPr lang="de-DE" dirty="0"/>
          </a:p>
        </p:txBody>
      </p:sp>
      <p:sp>
        <p:nvSpPr>
          <p:cNvPr id="3" name="Titel 2"/>
          <p:cNvSpPr>
            <a:spLocks noGrp="1"/>
          </p:cNvSpPr>
          <p:nvPr>
            <p:ph type="title"/>
          </p:nvPr>
        </p:nvSpPr>
        <p:spPr/>
        <p:txBody>
          <a:bodyPr/>
          <a:lstStyle/>
          <a:p>
            <a:r>
              <a:rPr lang="de-DE" dirty="0" smtClean="0"/>
              <a:t>             Zweckbindung</a:t>
            </a:r>
            <a:endParaRPr lang="de-DE" dirty="0"/>
          </a:p>
        </p:txBody>
      </p:sp>
    </p:spTree>
    <p:extLst>
      <p:ext uri="{BB962C8B-B14F-4D97-AF65-F5344CB8AC3E}">
        <p14:creationId xmlns:p14="http://schemas.microsoft.com/office/powerpoint/2010/main" val="32291228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imos">
  <a:themeElements>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eimo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Deimo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1806</Words>
  <Application>Microsoft Office PowerPoint</Application>
  <PresentationFormat>Bildschirmpräsentation (4:3)</PresentationFormat>
  <Paragraphs>161</Paragraphs>
  <Slides>32</Slides>
  <Notes>0</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Deimos</vt:lpstr>
      <vt:lpstr>Nachtragshaushalt, Planüberschreitungen</vt:lpstr>
      <vt:lpstr>Haushaltsplan = Grundlage für die Haushaltswirtschaft</vt:lpstr>
      <vt:lpstr>Haushaltsansatz + Haushaltsrest reicht nicht /ist nicht vorhanden</vt:lpstr>
      <vt:lpstr>Instrumente der flexiblen Haushaltsführung</vt:lpstr>
      <vt:lpstr>        Deckungsfähigkeit</vt:lpstr>
      <vt:lpstr>         Deckungsfähigkeit</vt:lpstr>
      <vt:lpstr>            Zweckbindung</vt:lpstr>
      <vt:lpstr>            Zweckbindung</vt:lpstr>
      <vt:lpstr>             Zweckbindung</vt:lpstr>
      <vt:lpstr>           Deckungsreserve</vt:lpstr>
      <vt:lpstr>          Deckungsreserve</vt:lpstr>
      <vt:lpstr>   Nachtragshaushaltssatzung</vt:lpstr>
      <vt:lpstr>   Nachtragshaushaltssatzung</vt:lpstr>
      <vt:lpstr>   Nachtragshaushaltssatzung</vt:lpstr>
      <vt:lpstr>   Fälle des Art. 68 Abs. 2 GO</vt:lpstr>
      <vt:lpstr>   Fälle des Art. 68 Abs. 2 GO</vt:lpstr>
      <vt:lpstr>   Fälle des Art. 68 Abs. 2 GO</vt:lpstr>
      <vt:lpstr>   Fälle des Art. 68 Abs. 2 GO</vt:lpstr>
      <vt:lpstr>   Fälle des Art. 68 Abs. 2 GO</vt:lpstr>
      <vt:lpstr>   Fälle des Art. 68 Abs. 2 GO</vt:lpstr>
      <vt:lpstr>   Fälle des Art. 68 Abs. 2 GO</vt:lpstr>
      <vt:lpstr>    Fälle des Art. 68 Abs. 2 GO</vt:lpstr>
      <vt:lpstr>   Fälle des Art. 68 Abs. 2 GO</vt:lpstr>
      <vt:lpstr>  Planabweichungen Art. 66 GO</vt:lpstr>
      <vt:lpstr> Planabweichungen Art. 66 GO</vt:lpstr>
      <vt:lpstr>          Unabweisbarkeit</vt:lpstr>
      <vt:lpstr>      Deckung gewährleistet</vt:lpstr>
      <vt:lpstr>       Deckung gewährleistet</vt:lpstr>
      <vt:lpstr>  Zuständigkeiten nach Art. 66 GO</vt:lpstr>
      <vt:lpstr>     Nachtragshaushaltsplan               § 34 KommHV-K, § 8 KommHV-D</vt:lpstr>
      <vt:lpstr>      Nachtragshaushaltsplan</vt:lpstr>
      <vt:lpstr>Vielen Dank für Ihre Aufmerksamkeit!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niessl</dc:creator>
  <cp:lastModifiedBy>niessl</cp:lastModifiedBy>
  <cp:revision>86</cp:revision>
  <dcterms:created xsi:type="dcterms:W3CDTF">2015-11-12T18:57:46Z</dcterms:created>
  <dcterms:modified xsi:type="dcterms:W3CDTF">2015-11-21T11:40:24Z</dcterms:modified>
</cp:coreProperties>
</file>